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78" r:id="rId3"/>
    <p:sldId id="258" r:id="rId4"/>
    <p:sldId id="280" r:id="rId5"/>
    <p:sldId id="281" r:id="rId6"/>
    <p:sldId id="283" r:id="rId7"/>
    <p:sldId id="282" r:id="rId8"/>
    <p:sldId id="266" r:id="rId9"/>
    <p:sldId id="284" r:id="rId10"/>
    <p:sldId id="279" r:id="rId11"/>
  </p:sldIdLst>
  <p:sldSz cx="18288000" cy="10287000"/>
  <p:notesSz cx="7010400" cy="9296400"/>
  <p:embeddedFontLst>
    <p:embeddedFont>
      <p:font typeface="Aileron" panose="020B0604020202020204" charset="0"/>
      <p:regular r:id="rId13"/>
    </p:embeddedFont>
    <p:embeddedFont>
      <p:font typeface="Aileron Italics" panose="020B0604020202020204" charset="0"/>
      <p:regular r:id="rId14"/>
    </p:embeddedFont>
    <p:embeddedFont>
      <p:font typeface="Arial Bold" panose="020B0704020202020204" pitchFamily="34" charset="0"/>
      <p:regular r:id="rId15"/>
      <p:bold r:id="rId16"/>
    </p:embeddedFont>
    <p:embeddedFont>
      <p:font typeface="Arial Bold Italics" panose="020B0604020202020204" charset="0"/>
      <p:regular r:id="rId17"/>
    </p:embeddedFont>
    <p:embeddedFont>
      <p:font typeface="Asap Condensed Bold" panose="020B0604020202020204" charset="0"/>
      <p:regular r:id="rId18"/>
    </p:embeddedFont>
    <p:embeddedFont>
      <p:font typeface="Asap Condensed Bold Italics" panose="020B0604020202020204" charset="0"/>
      <p:regular r:id="rId19"/>
    </p:embeddedFont>
    <p:embeddedFont>
      <p:font typeface="Montserrat" panose="00000500000000000000" pitchFamily="2"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0722"/>
    <a:srgbClr val="00808A"/>
    <a:srgbClr val="004E54"/>
    <a:srgbClr val="32A0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0499" autoAdjust="0"/>
  </p:normalViewPr>
  <p:slideViewPr>
    <p:cSldViewPr>
      <p:cViewPr varScale="1">
        <p:scale>
          <a:sx n="50" d="100"/>
          <a:sy n="50" d="100"/>
        </p:scale>
        <p:origin x="191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2" d="100"/>
          <a:sy n="82" d="100"/>
        </p:scale>
        <p:origin x="395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2F7C62D-A9E4-4F60-B3B0-7746FA4DBB8E}" type="datetimeFigureOut">
              <a:rPr lang="en-US" smtClean="0"/>
              <a:t>8/17/2026</a:t>
            </a:fld>
            <a:endParaRPr lang="en-US"/>
          </a:p>
        </p:txBody>
      </p:sp>
      <p:sp>
        <p:nvSpPr>
          <p:cNvPr id="4" name="Slide Image Placeholder 3"/>
          <p:cNvSpPr>
            <a:spLocks noGrp="1" noRot="1" noChangeAspect="1"/>
          </p:cNvSpPr>
          <p:nvPr>
            <p:ph type="sldImg" idx="2"/>
          </p:nvPr>
        </p:nvSpPr>
        <p:spPr>
          <a:xfrm>
            <a:off x="1562100" y="501650"/>
            <a:ext cx="3881438" cy="2182813"/>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389467" y="2720594"/>
            <a:ext cx="6231467" cy="59560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128296C-B107-4D0A-AE57-0005996A7846}" type="slidenum">
              <a:rPr lang="en-US" smtClean="0"/>
              <a:t>‹#›</a:t>
            </a:fld>
            <a:endParaRPr lang="en-US"/>
          </a:p>
        </p:txBody>
      </p:sp>
    </p:spTree>
    <p:extLst>
      <p:ext uri="{BB962C8B-B14F-4D97-AF65-F5344CB8AC3E}">
        <p14:creationId xmlns:p14="http://schemas.microsoft.com/office/powerpoint/2010/main" val="371796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0513" y="501650"/>
            <a:ext cx="3883025" cy="2184400"/>
          </a:xfrm>
        </p:spPr>
      </p:sp>
      <p:sp>
        <p:nvSpPr>
          <p:cNvPr id="3" name="Notes Placeholder 2"/>
          <p:cNvSpPr>
            <a:spLocks noGrp="1"/>
          </p:cNvSpPr>
          <p:nvPr>
            <p:ph type="body" idx="1"/>
          </p:nvPr>
        </p:nvSpPr>
        <p:spPr/>
        <p:txBody>
          <a:bodyPr/>
          <a:lstStyle/>
          <a:p>
            <a:r>
              <a:rPr lang="en-US" dirty="0">
                <a:latin typeface="Calibri" panose="020F0502020204030204" pitchFamily="34" charset="0"/>
                <a:cs typeface="Calibri" panose="020F0502020204030204" pitchFamily="34" charset="0"/>
              </a:rPr>
              <a:t>We’re going to talk about how you, as student leaders, can spot when someone might be struggling and help connect them to the right support. We’ll cover key campus resources and explain how you fit into the process. You don’t need to have all the answers or solve everything. What you can do is notice the signs, check in with care, and know how to share concerns with your supervisor so the student gets the help they need. By being that bridge, you make a big difference in helping your peers stay on track and thrive.</a:t>
            </a:r>
          </a:p>
        </p:txBody>
      </p:sp>
      <p:sp>
        <p:nvSpPr>
          <p:cNvPr id="4" name="Slide Number Placeholder 3"/>
          <p:cNvSpPr>
            <a:spLocks noGrp="1"/>
          </p:cNvSpPr>
          <p:nvPr>
            <p:ph type="sldNum" sz="quarter" idx="5"/>
          </p:nvPr>
        </p:nvSpPr>
        <p:spPr/>
        <p:txBody>
          <a:bodyPr/>
          <a:lstStyle/>
          <a:p>
            <a:fld id="{3128296C-B107-4D0A-AE57-0005996A7846}" type="slidenum">
              <a:rPr lang="en-US" smtClean="0"/>
              <a:t>1</a:t>
            </a:fld>
            <a:endParaRPr lang="en-US"/>
          </a:p>
        </p:txBody>
      </p:sp>
    </p:spTree>
    <p:extLst>
      <p:ext uri="{BB962C8B-B14F-4D97-AF65-F5344CB8AC3E}">
        <p14:creationId xmlns:p14="http://schemas.microsoft.com/office/powerpoint/2010/main" val="3941331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latin typeface="Calibri" panose="020F0502020204030204" pitchFamily="34" charset="0"/>
                <a:cs typeface="Calibri" panose="020F0502020204030204" pitchFamily="34" charset="0"/>
              </a:rPr>
              <a:t>Thank you for being the eyes, ears, and heart of our campus. Your care and willingness to step in truly make a difference in the lives of your peers.</a:t>
            </a:r>
          </a:p>
          <a:p>
            <a:endParaRPr lang="en-US" dirty="0"/>
          </a:p>
        </p:txBody>
      </p:sp>
      <p:sp>
        <p:nvSpPr>
          <p:cNvPr id="4" name="Slide Number Placeholder 3"/>
          <p:cNvSpPr>
            <a:spLocks noGrp="1"/>
          </p:cNvSpPr>
          <p:nvPr>
            <p:ph type="sldNum" sz="quarter" idx="5"/>
          </p:nvPr>
        </p:nvSpPr>
        <p:spPr/>
        <p:txBody>
          <a:bodyPr/>
          <a:lstStyle/>
          <a:p>
            <a:fld id="{30CD0B69-7DEE-492A-BA0F-231B7BC6EEAC}" type="slidenum">
              <a:rPr lang="en-US" smtClean="0"/>
              <a:t>10</a:t>
            </a:fld>
            <a:endParaRPr lang="en-US"/>
          </a:p>
        </p:txBody>
      </p:sp>
    </p:spTree>
    <p:extLst>
      <p:ext uri="{BB962C8B-B14F-4D97-AF65-F5344CB8AC3E}">
        <p14:creationId xmlns:p14="http://schemas.microsoft.com/office/powerpoint/2010/main" val="2542808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0513" y="501650"/>
            <a:ext cx="3883025" cy="2184400"/>
          </a:xfrm>
        </p:spPr>
      </p:sp>
      <p:sp>
        <p:nvSpPr>
          <p:cNvPr id="3" name="Notes Placeholder 2"/>
          <p:cNvSpPr>
            <a:spLocks noGrp="1"/>
          </p:cNvSpPr>
          <p:nvPr>
            <p:ph type="body" idx="1"/>
          </p:nvPr>
        </p:nvSpPr>
        <p:spPr/>
        <p:txBody>
          <a:bodyPr/>
          <a:lstStyle/>
          <a:p>
            <a:r>
              <a:rPr lang="en-US" dirty="0"/>
              <a:t>ODOS Mission</a:t>
            </a:r>
          </a:p>
        </p:txBody>
      </p:sp>
      <p:sp>
        <p:nvSpPr>
          <p:cNvPr id="4" name="Slide Number Placeholder 3"/>
          <p:cNvSpPr>
            <a:spLocks noGrp="1"/>
          </p:cNvSpPr>
          <p:nvPr>
            <p:ph type="sldNum" sz="quarter" idx="5"/>
          </p:nvPr>
        </p:nvSpPr>
        <p:spPr/>
        <p:txBody>
          <a:bodyPr/>
          <a:lstStyle/>
          <a:p>
            <a:pPr defTabSz="931774">
              <a:defRPr/>
            </a:pPr>
            <a:fld id="{30CD0B69-7DEE-492A-BA0F-231B7BC6EEAC}" type="slidenum">
              <a:rPr lang="en-US">
                <a:solidFill>
                  <a:prstClr val="black"/>
                </a:solidFill>
                <a:latin typeface="Aptos" panose="02110004020202020204"/>
              </a:rPr>
              <a:pPr defTabSz="931774">
                <a:defRPr/>
              </a:pPr>
              <a:t>2</a:t>
            </a:fld>
            <a:endParaRPr lang="en-US">
              <a:solidFill>
                <a:prstClr val="black"/>
              </a:solidFill>
              <a:latin typeface="Aptos" panose="02110004020202020204"/>
            </a:endParaRPr>
          </a:p>
        </p:txBody>
      </p:sp>
    </p:spTree>
    <p:extLst>
      <p:ext uri="{BB962C8B-B14F-4D97-AF65-F5344CB8AC3E}">
        <p14:creationId xmlns:p14="http://schemas.microsoft.com/office/powerpoint/2010/main" val="2607089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0513" y="501650"/>
            <a:ext cx="3883025" cy="2184400"/>
          </a:xfrm>
        </p:spPr>
      </p:sp>
      <p:sp>
        <p:nvSpPr>
          <p:cNvPr id="3" name="Notes Placeholder 2"/>
          <p:cNvSpPr>
            <a:spLocks noGrp="1"/>
          </p:cNvSpPr>
          <p:nvPr>
            <p:ph type="body" idx="1"/>
          </p:nvPr>
        </p:nvSpPr>
        <p:spPr/>
        <p:txBody>
          <a:bodyPr/>
          <a:lstStyle/>
          <a:p>
            <a:r>
              <a:rPr lang="en-US" sz="1100" dirty="0">
                <a:latin typeface="Calibri" panose="020F0502020204030204" pitchFamily="34" charset="0"/>
                <a:cs typeface="Calibri" panose="020F0502020204030204" pitchFamily="34" charset="0"/>
              </a:rPr>
              <a:t>At Loyola, we understand students are whole people – not just here to learn. That’s why the </a:t>
            </a:r>
            <a:r>
              <a:rPr lang="en-US" sz="1100" b="1" dirty="0">
                <a:latin typeface="Calibri" panose="020F0502020204030204" pitchFamily="34" charset="0"/>
                <a:cs typeface="Calibri" panose="020F0502020204030204" pitchFamily="34" charset="0"/>
              </a:rPr>
              <a:t>Office of the Dean of Students (ODOS)</a:t>
            </a:r>
            <a:r>
              <a:rPr lang="en-US" sz="1100" dirty="0">
                <a:latin typeface="Calibri" panose="020F0502020204030204" pitchFamily="34" charset="0"/>
                <a:cs typeface="Calibri" panose="020F0502020204030204" pitchFamily="34" charset="0"/>
              </a:rPr>
              <a:t> supports students through both academic and personal challenges that can affect success.</a:t>
            </a:r>
          </a:p>
          <a:p>
            <a:endParaRPr lang="en-US" sz="1100" dirty="0">
              <a:latin typeface="Calibri" panose="020F0502020204030204" pitchFamily="34" charset="0"/>
              <a:cs typeface="Calibri" panose="020F0502020204030204" pitchFamily="34" charset="0"/>
            </a:endParaRPr>
          </a:p>
          <a:p>
            <a:r>
              <a:rPr lang="en-US" sz="1100" dirty="0">
                <a:latin typeface="Calibri" panose="020F0502020204030204" pitchFamily="34" charset="0"/>
                <a:cs typeface="Calibri" panose="020F0502020204030204" pitchFamily="34" charset="0"/>
              </a:rPr>
              <a:t>ODOS is made up of </a:t>
            </a:r>
            <a:r>
              <a:rPr lang="en-US" sz="1100" b="0" dirty="0">
                <a:latin typeface="Calibri" panose="020F0502020204030204" pitchFamily="34" charset="0"/>
                <a:cs typeface="Calibri" panose="020F0502020204030204" pitchFamily="34" charset="0"/>
              </a:rPr>
              <a:t>two core teams </a:t>
            </a:r>
            <a:r>
              <a:rPr lang="en-US" sz="1100" dirty="0">
                <a:latin typeface="Calibri" panose="020F0502020204030204" pitchFamily="34" charset="0"/>
                <a:cs typeface="Calibri" panose="020F0502020204030204" pitchFamily="34" charset="0"/>
              </a:rPr>
              <a:t>that work closely together:</a:t>
            </a:r>
          </a:p>
          <a:p>
            <a:endParaRPr lang="en-US" sz="1100" b="1" dirty="0">
              <a:latin typeface="Calibri" panose="020F0502020204030204" pitchFamily="34" charset="0"/>
              <a:cs typeface="Calibri" panose="020F0502020204030204" pitchFamily="34" charset="0"/>
            </a:endParaRPr>
          </a:p>
          <a:p>
            <a:pPr marL="232943" indent="-232943">
              <a:buAutoNum type="arabicPeriod"/>
            </a:pPr>
            <a:r>
              <a:rPr lang="en-US" sz="1100" b="1" dirty="0">
                <a:latin typeface="Calibri" panose="020F0502020204030204" pitchFamily="34" charset="0"/>
                <a:cs typeface="Calibri" panose="020F0502020204030204" pitchFamily="34" charset="0"/>
              </a:rPr>
              <a:t>Student Outreach &amp; Support (SOS) </a:t>
            </a:r>
            <a:r>
              <a:rPr lang="en-US" sz="1100" b="1" i="1" dirty="0">
                <a:latin typeface="Calibri" panose="020F0502020204030204" pitchFamily="34" charset="0"/>
                <a:cs typeface="Calibri" panose="020F0502020204030204" pitchFamily="34" charset="0"/>
              </a:rPr>
              <a:t> </a:t>
            </a:r>
          </a:p>
          <a:p>
            <a:r>
              <a:rPr lang="en-US" sz="1100" dirty="0">
                <a:latin typeface="Calibri" panose="020F0502020204030204" pitchFamily="34" charset="0"/>
                <a:cs typeface="Calibri" panose="020F0502020204030204" pitchFamily="34" charset="0"/>
              </a:rPr>
              <a:t>We support students facing urgent crises or ongoing personal challenges; everything from mental health struggles and grief to financial stress or basic needs, through: </a:t>
            </a:r>
          </a:p>
          <a:p>
            <a:pPr marL="174708" indent="-174708">
              <a:buFont typeface="Arial" panose="020B0604020202020204" pitchFamily="34" charset="0"/>
              <a:buChar char="•"/>
            </a:pPr>
            <a:r>
              <a:rPr lang="en-US" sz="1100" dirty="0">
                <a:latin typeface="Calibri" panose="020F0502020204030204" pitchFamily="34" charset="0"/>
                <a:cs typeface="Calibri" panose="020F0502020204030204" pitchFamily="34" charset="0"/>
              </a:rPr>
              <a:t>The </a:t>
            </a:r>
            <a:r>
              <a:rPr lang="en-US" sz="1100" b="1" dirty="0">
                <a:latin typeface="Calibri" panose="020F0502020204030204" pitchFamily="34" charset="0"/>
                <a:cs typeface="Calibri" panose="020F0502020204030204" pitchFamily="34" charset="0"/>
              </a:rPr>
              <a:t>CARE team</a:t>
            </a:r>
            <a:r>
              <a:rPr lang="en-US" sz="1100" dirty="0">
                <a:latin typeface="Calibri" panose="020F0502020204030204" pitchFamily="34" charset="0"/>
                <a:cs typeface="Calibri" panose="020F0502020204030204" pitchFamily="34" charset="0"/>
              </a:rPr>
              <a:t> (personal support and case management)</a:t>
            </a:r>
          </a:p>
          <a:p>
            <a:pPr marL="174708" indent="-174708">
              <a:buFont typeface="Arial" panose="020B0604020202020204" pitchFamily="34" charset="0"/>
              <a:buChar char="•"/>
            </a:pPr>
            <a:r>
              <a:rPr lang="en-US" sz="1100" dirty="0">
                <a:latin typeface="Calibri" panose="020F0502020204030204" pitchFamily="34" charset="0"/>
                <a:cs typeface="Calibri" panose="020F0502020204030204" pitchFamily="34" charset="0"/>
              </a:rPr>
              <a:t>The </a:t>
            </a:r>
            <a:r>
              <a:rPr lang="en-US" sz="1100" b="1" dirty="0">
                <a:latin typeface="Calibri" panose="020F0502020204030204" pitchFamily="34" charset="0"/>
                <a:cs typeface="Calibri" panose="020F0502020204030204" pitchFamily="34" charset="0"/>
              </a:rPr>
              <a:t>Behavioral Concerns Team (BCT)</a:t>
            </a:r>
            <a:r>
              <a:rPr lang="en-US" sz="1100" dirty="0">
                <a:latin typeface="Calibri" panose="020F0502020204030204" pitchFamily="34" charset="0"/>
                <a:cs typeface="Calibri" panose="020F0502020204030204" pitchFamily="34" charset="0"/>
              </a:rPr>
              <a:t> (early response and ongoing support to concerning or disruptive behavior)</a:t>
            </a:r>
          </a:p>
          <a:p>
            <a:pPr marL="174708" indent="-174708">
              <a:buFont typeface="Arial" panose="020B0604020202020204" pitchFamily="34" charset="0"/>
              <a:buChar char="•"/>
            </a:pPr>
            <a:r>
              <a:rPr lang="en-US" sz="1100" b="1" dirty="0">
                <a:latin typeface="Calibri" panose="020F0502020204030204" pitchFamily="34" charset="0"/>
                <a:cs typeface="Calibri" panose="020F0502020204030204" pitchFamily="34" charset="0"/>
              </a:rPr>
              <a:t>Basic needs support</a:t>
            </a:r>
            <a:r>
              <a:rPr lang="en-US" sz="1100" dirty="0">
                <a:latin typeface="Calibri" panose="020F0502020204030204" pitchFamily="34" charset="0"/>
                <a:cs typeface="Calibri" panose="020F0502020204030204" pitchFamily="34" charset="0"/>
              </a:rPr>
              <a:t> like food, housing, and emergency funding</a:t>
            </a:r>
          </a:p>
          <a:p>
            <a:endParaRPr lang="en-US" sz="1100" b="1" dirty="0">
              <a:latin typeface="Calibri" panose="020F0502020204030204" pitchFamily="34" charset="0"/>
              <a:cs typeface="Calibri" panose="020F0502020204030204" pitchFamily="34" charset="0"/>
            </a:endParaRPr>
          </a:p>
          <a:p>
            <a:r>
              <a:rPr lang="en-US" sz="1100" b="1" dirty="0">
                <a:latin typeface="Calibri" panose="020F0502020204030204" pitchFamily="34" charset="0"/>
                <a:cs typeface="Calibri" panose="020F0502020204030204" pitchFamily="34" charset="0"/>
              </a:rPr>
              <a:t>2. Student Rights, Responsibilities &amp; Conflict Resolution (SRCR)</a:t>
            </a:r>
          </a:p>
          <a:p>
            <a:r>
              <a:rPr lang="en-US" sz="1100" dirty="0">
                <a:latin typeface="Calibri" panose="020F0502020204030204" pitchFamily="34" charset="0"/>
                <a:cs typeface="Calibri" panose="020F0502020204030204" pitchFamily="34" charset="0"/>
              </a:rPr>
              <a:t>SRCR handles student conduct and conflict resolution, including restorative practices. If a situation involves policy violations, roommate issues, or interpersonal conflict, students meet with SRCR.</a:t>
            </a:r>
          </a:p>
          <a:p>
            <a:endParaRPr lang="en-US" sz="1100" b="1" dirty="0">
              <a:latin typeface="Calibri" panose="020F0502020204030204" pitchFamily="34" charset="0"/>
              <a:cs typeface="Calibri" panose="020F0502020204030204" pitchFamily="34" charset="0"/>
            </a:endParaRPr>
          </a:p>
          <a:p>
            <a:r>
              <a:rPr lang="en-US" sz="1100" dirty="0">
                <a:latin typeface="Calibri" panose="020F0502020204030204" pitchFamily="34" charset="0"/>
                <a:cs typeface="Calibri" panose="020F0502020204030204" pitchFamily="34" charset="0"/>
              </a:rPr>
              <a:t>Though we have different roles, both SOS and SRCR work toward the same goal: helping students move through challenges while promoting well-being, learning, and a sense of belonging.</a:t>
            </a:r>
          </a:p>
          <a:p>
            <a:endParaRPr lang="en-US" sz="1100" dirty="0">
              <a:latin typeface="Calibri" panose="020F0502020204030204" pitchFamily="34" charset="0"/>
              <a:cs typeface="Calibri" panose="020F0502020204030204" pitchFamily="34" charset="0"/>
            </a:endParaRPr>
          </a:p>
          <a:p>
            <a:r>
              <a:rPr lang="en-US" sz="1100" dirty="0">
                <a:latin typeface="Calibri" panose="020F0502020204030204" pitchFamily="34" charset="0"/>
                <a:cs typeface="Calibri" panose="020F0502020204030204" pitchFamily="34" charset="0"/>
              </a:rPr>
              <a:t>We also respond to urgent situations through the Dean on Call and assess serious risks through the Threat Assessment Team.</a:t>
            </a:r>
          </a:p>
        </p:txBody>
      </p:sp>
      <p:sp>
        <p:nvSpPr>
          <p:cNvPr id="4" name="Slide Number Placeholder 3"/>
          <p:cNvSpPr>
            <a:spLocks noGrp="1"/>
          </p:cNvSpPr>
          <p:nvPr>
            <p:ph type="sldNum" sz="quarter" idx="5"/>
          </p:nvPr>
        </p:nvSpPr>
        <p:spPr/>
        <p:txBody>
          <a:bodyPr/>
          <a:lstStyle/>
          <a:p>
            <a:pPr defTabSz="931774">
              <a:defRPr/>
            </a:pPr>
            <a:fld id="{30CD0B69-7DEE-492A-BA0F-231B7BC6EEAC}" type="slidenum">
              <a:rPr lang="en-US">
                <a:solidFill>
                  <a:prstClr val="black"/>
                </a:solidFill>
                <a:latin typeface="Aptos" panose="02110004020202020204"/>
              </a:rPr>
              <a:pPr defTabSz="931774">
                <a:defRPr/>
              </a:pPr>
              <a:t>3</a:t>
            </a:fld>
            <a:endParaRPr lang="en-US">
              <a:solidFill>
                <a:prstClr val="black"/>
              </a:solidFill>
              <a:latin typeface="Aptos" panose="02110004020202020204"/>
            </a:endParaRPr>
          </a:p>
        </p:txBody>
      </p:sp>
    </p:spTree>
    <p:extLst>
      <p:ext uri="{BB962C8B-B14F-4D97-AF65-F5344CB8AC3E}">
        <p14:creationId xmlns:p14="http://schemas.microsoft.com/office/powerpoint/2010/main" val="1084942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0513" y="501650"/>
            <a:ext cx="3883025" cy="2184400"/>
          </a:xfrm>
        </p:spPr>
      </p:sp>
      <p:sp>
        <p:nvSpPr>
          <p:cNvPr id="3" name="Notes Placeholder 2"/>
          <p:cNvSpPr>
            <a:spLocks noGrp="1"/>
          </p:cNvSpPr>
          <p:nvPr>
            <p:ph type="body" idx="1"/>
          </p:nvPr>
        </p:nvSpPr>
        <p:spPr/>
        <p:txBody>
          <a:bodyPr/>
          <a:lstStyle/>
          <a:p>
            <a:r>
              <a:rPr lang="en-US" dirty="0">
                <a:latin typeface="Calibri" panose="020F0502020204030204" pitchFamily="34" charset="0"/>
                <a:cs typeface="Calibri" panose="020F0502020204030204" pitchFamily="34" charset="0"/>
              </a:rPr>
              <a:t>To make support easier and more efficient, we use the </a:t>
            </a:r>
            <a:r>
              <a:rPr lang="en-US" b="1" dirty="0">
                <a:latin typeface="Calibri" panose="020F0502020204030204" pitchFamily="34" charset="0"/>
                <a:cs typeface="Calibri" panose="020F0502020204030204" pitchFamily="34" charset="0"/>
              </a:rPr>
              <a:t>CURA Network, </a:t>
            </a:r>
            <a:r>
              <a:rPr lang="en-US" dirty="0">
                <a:latin typeface="Calibri" panose="020F0502020204030204" pitchFamily="34" charset="0"/>
                <a:cs typeface="Calibri" panose="020F0502020204030204" pitchFamily="34" charset="0"/>
              </a:rPr>
              <a:t>a secure, centralized platform where faculty, staff, families, and students can report concerns they notice. These could be related to academics, personal struggles, safety, or discrimination.</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When a referral is submitted through CURA, it’s routed to the appropriate team, who then reaches out directly to the student.</a:t>
            </a:r>
          </a:p>
          <a:p>
            <a:endParaRPr lang="en-US"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defTabSz="931774">
              <a:defRPr/>
            </a:pPr>
            <a:fld id="{30CD0B69-7DEE-492A-BA0F-231B7BC6EEAC}" type="slidenum">
              <a:rPr lang="en-US">
                <a:solidFill>
                  <a:prstClr val="black"/>
                </a:solidFill>
                <a:latin typeface="Aptos" panose="02110004020202020204"/>
              </a:rPr>
              <a:pPr defTabSz="931774">
                <a:defRPr/>
              </a:pPr>
              <a:t>4</a:t>
            </a:fld>
            <a:endParaRPr lang="en-US">
              <a:solidFill>
                <a:prstClr val="black"/>
              </a:solidFill>
              <a:latin typeface="Aptos" panose="02110004020202020204"/>
            </a:endParaRPr>
          </a:p>
        </p:txBody>
      </p:sp>
    </p:spTree>
    <p:extLst>
      <p:ext uri="{BB962C8B-B14F-4D97-AF65-F5344CB8AC3E}">
        <p14:creationId xmlns:p14="http://schemas.microsoft.com/office/powerpoint/2010/main" val="3286680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0513" y="501650"/>
            <a:ext cx="3883025" cy="2184400"/>
          </a:xfrm>
        </p:spPr>
      </p:sp>
      <p:sp>
        <p:nvSpPr>
          <p:cNvPr id="3" name="Notes Placeholder 2"/>
          <p:cNvSpPr>
            <a:spLocks noGrp="1"/>
          </p:cNvSpPr>
          <p:nvPr>
            <p:ph type="body" idx="1"/>
          </p:nvPr>
        </p:nvSpPr>
        <p:spPr/>
        <p:txBody>
          <a:bodyPr/>
          <a:lstStyle/>
          <a:p>
            <a:r>
              <a:rPr lang="en-US" dirty="0">
                <a:latin typeface="Calibri" panose="020F0502020204030204" pitchFamily="34" charset="0"/>
                <a:cs typeface="Calibri" panose="020F0502020204030204" pitchFamily="34" charset="0"/>
              </a:rPr>
              <a:t>Referrals are routed to different support teams based on the type of concern:</a:t>
            </a:r>
          </a:p>
          <a:p>
            <a:pPr marL="174708" indent="-174708">
              <a:buFont typeface="Arial" panose="020B0604020202020204" pitchFamily="34" charset="0"/>
              <a:buChar char="•"/>
            </a:pPr>
            <a:r>
              <a:rPr lang="en-US" b="1" dirty="0">
                <a:latin typeface="Calibri" panose="020F0502020204030204" pitchFamily="34" charset="0"/>
                <a:cs typeface="Calibri" panose="020F0502020204030204" pitchFamily="34" charset="0"/>
              </a:rPr>
              <a:t>Academic Support</a:t>
            </a:r>
            <a:r>
              <a:rPr lang="en-US" dirty="0">
                <a:latin typeface="Calibri" panose="020F0502020204030204" pitchFamily="34" charset="0"/>
                <a:cs typeface="Calibri" panose="020F0502020204030204" pitchFamily="34" charset="0"/>
              </a:rPr>
              <a:t>: For attendance, disengagement, or academic struggles</a:t>
            </a:r>
          </a:p>
          <a:p>
            <a:pPr marL="174708" indent="-174708">
              <a:buFont typeface="Arial" panose="020B0604020202020204" pitchFamily="34" charset="0"/>
              <a:buChar char="•"/>
            </a:pPr>
            <a:r>
              <a:rPr lang="en-US" b="1" dirty="0">
                <a:latin typeface="Calibri" panose="020F0502020204030204" pitchFamily="34" charset="0"/>
                <a:cs typeface="Calibri" panose="020F0502020204030204" pitchFamily="34" charset="0"/>
              </a:rPr>
              <a:t>Equity &amp; Title IX</a:t>
            </a:r>
            <a:r>
              <a:rPr lang="en-US" dirty="0">
                <a:latin typeface="Calibri" panose="020F0502020204030204" pitchFamily="34" charset="0"/>
                <a:cs typeface="Calibri" panose="020F0502020204030204" pitchFamily="34" charset="0"/>
              </a:rPr>
              <a:t>: For concerns related to harassment, discrimination, or bias</a:t>
            </a:r>
          </a:p>
          <a:p>
            <a:pPr marL="174708" indent="-174708">
              <a:buFont typeface="Arial" panose="020B0604020202020204" pitchFamily="34" charset="0"/>
              <a:buChar char="•"/>
            </a:pPr>
            <a:r>
              <a:rPr lang="en-US" b="1" dirty="0">
                <a:latin typeface="Calibri" panose="020F0502020204030204" pitchFamily="34" charset="0"/>
                <a:cs typeface="Calibri" panose="020F0502020204030204" pitchFamily="34" charset="0"/>
              </a:rPr>
              <a:t>Student Rights &amp; Conflict Resolution (SRCR)</a:t>
            </a:r>
            <a:r>
              <a:rPr lang="en-US" dirty="0">
                <a:latin typeface="Calibri" panose="020F0502020204030204" pitchFamily="34" charset="0"/>
                <a:cs typeface="Calibri" panose="020F0502020204030204" pitchFamily="34" charset="0"/>
              </a:rPr>
              <a:t>: For conduct issues or interpersonal conflict</a:t>
            </a:r>
          </a:p>
          <a:p>
            <a:r>
              <a:rPr lang="en-US" dirty="0">
                <a:latin typeface="Calibri" panose="020F0502020204030204" pitchFamily="34" charset="0"/>
                <a:cs typeface="Calibri" panose="020F0502020204030204" pitchFamily="34" charset="0"/>
              </a:rPr>
              <a:t>You’ll hear more about these areas from each of those teams.</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Today, we are going to focus on what happens when concerns involve the </a:t>
            </a:r>
            <a:r>
              <a:rPr lang="en-US" b="1" dirty="0">
                <a:latin typeface="Calibri" panose="020F0502020204030204" pitchFamily="34" charset="0"/>
                <a:cs typeface="Calibri" panose="020F0502020204030204" pitchFamily="34" charset="0"/>
              </a:rPr>
              <a:t>CARE</a:t>
            </a:r>
            <a:r>
              <a:rPr lang="en-US" dirty="0">
                <a:latin typeface="Calibri" panose="020F0502020204030204" pitchFamily="34" charset="0"/>
                <a:cs typeface="Calibri" panose="020F0502020204030204" pitchFamily="34" charset="0"/>
              </a:rPr>
              <a:t> team or the </a:t>
            </a:r>
            <a:r>
              <a:rPr lang="en-US" b="1" dirty="0">
                <a:latin typeface="Calibri" panose="020F0502020204030204" pitchFamily="34" charset="0"/>
                <a:cs typeface="Calibri" panose="020F0502020204030204" pitchFamily="34" charset="0"/>
              </a:rPr>
              <a:t>Behavioral Consultation Team (BCT)</a:t>
            </a:r>
            <a:r>
              <a:rPr lang="en-US" dirty="0">
                <a:latin typeface="Calibri" panose="020F0502020204030204" pitchFamily="34" charset="0"/>
                <a:cs typeface="Calibri" panose="020F0502020204030204" pitchFamily="34" charset="0"/>
              </a:rPr>
              <a:t>.</a:t>
            </a:r>
          </a:p>
          <a:p>
            <a:endParaRPr lang="en-US" b="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defTabSz="931774">
              <a:defRPr/>
            </a:pPr>
            <a:fld id="{30CD0B69-7DEE-492A-BA0F-231B7BC6EEAC}" type="slidenum">
              <a:rPr lang="en-US">
                <a:solidFill>
                  <a:prstClr val="black"/>
                </a:solidFill>
                <a:latin typeface="Aptos" panose="02110004020202020204"/>
              </a:rPr>
              <a:pPr defTabSz="931774">
                <a:defRPr/>
              </a:pPr>
              <a:t>5</a:t>
            </a:fld>
            <a:endParaRPr lang="en-US">
              <a:solidFill>
                <a:prstClr val="black"/>
              </a:solidFill>
              <a:latin typeface="Aptos" panose="02110004020202020204"/>
            </a:endParaRPr>
          </a:p>
        </p:txBody>
      </p:sp>
    </p:spTree>
    <p:extLst>
      <p:ext uri="{BB962C8B-B14F-4D97-AF65-F5344CB8AC3E}">
        <p14:creationId xmlns:p14="http://schemas.microsoft.com/office/powerpoint/2010/main" val="186624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0513" y="501650"/>
            <a:ext cx="3883025" cy="2184400"/>
          </a:xfrm>
        </p:spPr>
      </p:sp>
      <p:sp>
        <p:nvSpPr>
          <p:cNvPr id="3" name="Notes Placeholder 2"/>
          <p:cNvSpPr>
            <a:spLocks noGrp="1"/>
          </p:cNvSpPr>
          <p:nvPr>
            <p:ph type="body" idx="1"/>
          </p:nvPr>
        </p:nvSpPr>
        <p:spPr/>
        <p:txBody>
          <a:bodyPr/>
          <a:lstStyle/>
          <a:p>
            <a:r>
              <a:rPr lang="en-US" b="1" dirty="0"/>
              <a:t>AM</a:t>
            </a:r>
          </a:p>
          <a:p>
            <a:r>
              <a:rPr lang="en-US" dirty="0"/>
              <a:t>The </a:t>
            </a:r>
            <a:r>
              <a:rPr lang="en-US" b="0" dirty="0"/>
              <a:t>Behavioral Concerns Team (BCT)</a:t>
            </a:r>
            <a:r>
              <a:rPr lang="en-US" dirty="0"/>
              <a:t> is part of the Office of the Dean of Students and focuses on </a:t>
            </a:r>
            <a:r>
              <a:rPr lang="en-US" b="0" dirty="0"/>
              <a:t>early response to serious or escalating concerns - </a:t>
            </a:r>
            <a:r>
              <a:rPr lang="en-US" dirty="0"/>
              <a:t>especially when a student might be in emotional distress, experiencing conflict, or showing signs of risk to themselves or others.</a:t>
            </a:r>
          </a:p>
          <a:p>
            <a:endParaRPr lang="en-US" dirty="0"/>
          </a:p>
          <a:p>
            <a:r>
              <a:rPr lang="en-US" dirty="0"/>
              <a:t>BCT brings together staff from different departments to </a:t>
            </a:r>
            <a:r>
              <a:rPr lang="en-US" b="0" dirty="0"/>
              <a:t>assess situations and coordinate timely support </a:t>
            </a:r>
            <a:r>
              <a:rPr lang="en-US" dirty="0"/>
              <a:t>which could include a check-in, connecting the student with counseling, or a wellness safety check.</a:t>
            </a:r>
          </a:p>
          <a:p>
            <a:r>
              <a:rPr lang="en-US" kern="100" dirty="0">
                <a:latin typeface="Calibri" panose="020F0502020204030204" pitchFamily="34" charset="0"/>
                <a:ea typeface="Calibri" panose="020F0502020204030204" pitchFamily="34" charset="0"/>
                <a:cs typeface="Calibri" panose="020F0502020204030204" pitchFamily="34" charset="0"/>
              </a:rPr>
              <a:t> </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defTabSz="931774">
              <a:defRPr/>
            </a:pPr>
            <a:fld id="{30CD0B69-7DEE-492A-BA0F-231B7BC6EEAC}" type="slidenum">
              <a:rPr lang="en-US">
                <a:solidFill>
                  <a:prstClr val="black"/>
                </a:solidFill>
                <a:latin typeface="Aptos" panose="02110004020202020204"/>
              </a:rPr>
              <a:pPr defTabSz="931774">
                <a:defRPr/>
              </a:pPr>
              <a:t>6</a:t>
            </a:fld>
            <a:endParaRPr lang="en-US">
              <a:solidFill>
                <a:prstClr val="black"/>
              </a:solidFill>
              <a:latin typeface="Aptos" panose="02110004020202020204"/>
            </a:endParaRPr>
          </a:p>
        </p:txBody>
      </p:sp>
    </p:spTree>
    <p:extLst>
      <p:ext uri="{BB962C8B-B14F-4D97-AF65-F5344CB8AC3E}">
        <p14:creationId xmlns:p14="http://schemas.microsoft.com/office/powerpoint/2010/main" val="1839219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0513" y="501650"/>
            <a:ext cx="3883025" cy="2184400"/>
          </a:xfrm>
        </p:spPr>
      </p:sp>
      <p:sp>
        <p:nvSpPr>
          <p:cNvPr id="3" name="Notes Placeholder 2"/>
          <p:cNvSpPr>
            <a:spLocks noGrp="1"/>
          </p:cNvSpPr>
          <p:nvPr>
            <p:ph type="body" idx="1"/>
          </p:nvPr>
        </p:nvSpPr>
        <p:spPr/>
        <p:txBody>
          <a:bodyPr/>
          <a:lstStyle/>
          <a:p>
            <a:r>
              <a:rPr lang="en-US" b="1" dirty="0">
                <a:latin typeface="Calibri" panose="020F0502020204030204" pitchFamily="34" charset="0"/>
                <a:cs typeface="Calibri" panose="020F0502020204030204" pitchFamily="34" charset="0"/>
              </a:rPr>
              <a:t>AM</a:t>
            </a:r>
          </a:p>
          <a:p>
            <a:r>
              <a:rPr lang="en-US" b="1" dirty="0">
                <a:latin typeface="Calibri" panose="020F0502020204030204" pitchFamily="34" charset="0"/>
                <a:cs typeface="Calibri" panose="020F0502020204030204" pitchFamily="34" charset="0"/>
              </a:rPr>
              <a:t>CARE </a:t>
            </a:r>
            <a:r>
              <a:rPr lang="en-US" dirty="0">
                <a:latin typeface="Calibri" panose="020F0502020204030204" pitchFamily="34" charset="0"/>
                <a:cs typeface="Calibri" panose="020F0502020204030204" pitchFamily="34" charset="0"/>
              </a:rPr>
              <a:t>is the university’s primary case management program, supporting students who are experiencing significant life disruptions. These can be expected challenges, like academic stress, or unexpected events, such as illness, loss, or financial hardship. CARE provides </a:t>
            </a:r>
            <a:r>
              <a:rPr lang="en-US" b="0" dirty="0">
                <a:latin typeface="Calibri" panose="020F0502020204030204" pitchFamily="34" charset="0"/>
                <a:cs typeface="Calibri" panose="020F0502020204030204" pitchFamily="34" charset="0"/>
              </a:rPr>
              <a:t>individualized support, </a:t>
            </a:r>
            <a:r>
              <a:rPr lang="en-US" dirty="0">
                <a:latin typeface="Calibri" panose="020F0502020204030204" pitchFamily="34" charset="0"/>
                <a:cs typeface="Calibri" panose="020F0502020204030204" pitchFamily="34" charset="0"/>
              </a:rPr>
              <a:t>helping students access both campus and community resources—and offering ongoing follow-up to make sure they stay connected and supported.</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Examples of situations that often lead to a CARE referral include: Grief or loss of a loved one, Mental health challenges, Financial emergencies, Ongoing illness or hospitalization</a:t>
            </a:r>
          </a:p>
          <a:p>
            <a:endParaRPr lang="en-US" b="1"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Through outreach, CARE offers:</a:t>
            </a:r>
          </a:p>
          <a:p>
            <a:pPr marL="174708" indent="-174708">
              <a:buFont typeface="Arial" panose="020B0604020202020204" pitchFamily="34" charset="0"/>
              <a:buChar char="•"/>
            </a:pPr>
            <a:r>
              <a:rPr lang="en-US" b="0" dirty="0">
                <a:latin typeface="Calibri" panose="020F0502020204030204" pitchFamily="34" charset="0"/>
                <a:cs typeface="Calibri" panose="020F0502020204030204" pitchFamily="34" charset="0"/>
              </a:rPr>
              <a:t>One-on-one case management for students navigating personal crises</a:t>
            </a:r>
          </a:p>
          <a:p>
            <a:pPr marL="174708" indent="-174708">
              <a:buFont typeface="Arial" panose="020B0604020202020204" pitchFamily="34" charset="0"/>
              <a:buChar char="•"/>
            </a:pPr>
            <a:r>
              <a:rPr lang="en-US" b="0" dirty="0">
                <a:latin typeface="Calibri" panose="020F0502020204030204" pitchFamily="34" charset="0"/>
                <a:cs typeface="Calibri" panose="020F0502020204030204" pitchFamily="34" charset="0"/>
              </a:rPr>
              <a:t>Connections to relevant resources, both on and off campus</a:t>
            </a:r>
          </a:p>
          <a:p>
            <a:pPr marL="174708" indent="-174708">
              <a:buFont typeface="Arial" panose="020B0604020202020204" pitchFamily="34" charset="0"/>
              <a:buChar char="•"/>
            </a:pPr>
            <a:r>
              <a:rPr lang="en-US" b="0" dirty="0">
                <a:latin typeface="Calibri" panose="020F0502020204030204" pitchFamily="34" charset="0"/>
                <a:cs typeface="Calibri" panose="020F0502020204030204" pitchFamily="34" charset="0"/>
              </a:rPr>
              <a:t>Ongoing planning, advocacy, and follow-up to keep students moving forward</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The goal is to make sure no one has to navigate a hard situation alone.</a:t>
            </a:r>
          </a:p>
          <a:p>
            <a:endParaRPr lang="en-US" dirty="0"/>
          </a:p>
        </p:txBody>
      </p:sp>
      <p:sp>
        <p:nvSpPr>
          <p:cNvPr id="4" name="Slide Number Placeholder 3"/>
          <p:cNvSpPr>
            <a:spLocks noGrp="1"/>
          </p:cNvSpPr>
          <p:nvPr>
            <p:ph type="sldNum" sz="quarter" idx="5"/>
          </p:nvPr>
        </p:nvSpPr>
        <p:spPr/>
        <p:txBody>
          <a:bodyPr/>
          <a:lstStyle/>
          <a:p>
            <a:pPr defTabSz="931774">
              <a:defRPr/>
            </a:pPr>
            <a:fld id="{30CD0B69-7DEE-492A-BA0F-231B7BC6EEAC}" type="slidenum">
              <a:rPr lang="en-US">
                <a:solidFill>
                  <a:prstClr val="black"/>
                </a:solidFill>
                <a:latin typeface="Aptos" panose="02110004020202020204"/>
              </a:rPr>
              <a:pPr defTabSz="931774">
                <a:defRPr/>
              </a:pPr>
              <a:t>7</a:t>
            </a:fld>
            <a:endParaRPr lang="en-US">
              <a:solidFill>
                <a:prstClr val="black"/>
              </a:solidFill>
              <a:latin typeface="Aptos" panose="02110004020202020204"/>
            </a:endParaRPr>
          </a:p>
        </p:txBody>
      </p:sp>
    </p:spTree>
    <p:extLst>
      <p:ext uri="{BB962C8B-B14F-4D97-AF65-F5344CB8AC3E}">
        <p14:creationId xmlns:p14="http://schemas.microsoft.com/office/powerpoint/2010/main" val="4235908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0513" y="501650"/>
            <a:ext cx="3883025" cy="2184400"/>
          </a:xfrm>
        </p:spPr>
      </p:sp>
      <p:sp>
        <p:nvSpPr>
          <p:cNvPr id="3" name="Notes Placeholder 2"/>
          <p:cNvSpPr>
            <a:spLocks noGrp="1"/>
          </p:cNvSpPr>
          <p:nvPr>
            <p:ph type="body" idx="1"/>
          </p:nvPr>
        </p:nvSpPr>
        <p:spPr/>
        <p:txBody>
          <a:bodyPr/>
          <a:lstStyle/>
          <a:p>
            <a:r>
              <a:rPr lang="en-US" sz="1100" dirty="0">
                <a:latin typeface="Calibri" panose="020F0502020204030204" pitchFamily="34" charset="0"/>
                <a:cs typeface="Calibri" panose="020F0502020204030204" pitchFamily="34" charset="0"/>
              </a:rPr>
              <a:t>AM</a:t>
            </a:r>
          </a:p>
          <a:p>
            <a:r>
              <a:rPr lang="en-US" sz="1100" dirty="0">
                <a:latin typeface="Calibri" panose="020F0502020204030204" pitchFamily="34" charset="0"/>
                <a:cs typeface="Calibri" panose="020F0502020204030204" pitchFamily="34" charset="0"/>
              </a:rPr>
              <a:t>We also know students can’t thrive academically if their basic needs aren’t being met. That’s why CARE helps connect students to support for </a:t>
            </a:r>
            <a:r>
              <a:rPr lang="en-US" sz="1100" b="1" dirty="0">
                <a:latin typeface="Calibri" panose="020F0502020204030204" pitchFamily="34" charset="0"/>
                <a:cs typeface="Calibri" panose="020F0502020204030204" pitchFamily="34" charset="0"/>
              </a:rPr>
              <a:t>food, housing, and emergency financial needs</a:t>
            </a:r>
            <a:r>
              <a:rPr lang="en-US" sz="1100" dirty="0">
                <a:latin typeface="Calibri" panose="020F0502020204030204" pitchFamily="34" charset="0"/>
                <a:cs typeface="Calibri" panose="020F0502020204030204" pitchFamily="34" charset="0"/>
              </a:rPr>
              <a:t>.</a:t>
            </a:r>
          </a:p>
          <a:p>
            <a:endParaRPr lang="en-US" sz="1100" b="1" dirty="0">
              <a:latin typeface="Calibri" panose="020F0502020204030204" pitchFamily="34" charset="0"/>
              <a:cs typeface="Calibri" panose="020F0502020204030204" pitchFamily="34" charset="0"/>
            </a:endParaRPr>
          </a:p>
          <a:p>
            <a:pPr marL="174708" indent="-174708">
              <a:buFont typeface="Arial" panose="020B0604020202020204" pitchFamily="34" charset="0"/>
              <a:buChar char="•"/>
            </a:pPr>
            <a:r>
              <a:rPr lang="en-US" sz="1100" b="1" dirty="0">
                <a:latin typeface="Calibri" panose="020F0502020204030204" pitchFamily="34" charset="0"/>
                <a:cs typeface="Calibri" panose="020F0502020204030204" pitchFamily="34" charset="0"/>
              </a:rPr>
              <a:t>Food</a:t>
            </a:r>
            <a:r>
              <a:rPr lang="en-US" sz="1100" dirty="0">
                <a:latin typeface="Calibri" panose="020F0502020204030204" pitchFamily="34" charset="0"/>
                <a:cs typeface="Calibri" panose="020F0502020204030204" pitchFamily="34" charset="0"/>
              </a:rPr>
              <a:t>: Three campus pantries (Iggy’s Cupboard, HSC Pantry, Arrupe Market) are open to all enrolled students.</a:t>
            </a:r>
          </a:p>
          <a:p>
            <a:pPr marL="174708" indent="-174708">
              <a:buFont typeface="Arial" panose="020B0604020202020204" pitchFamily="34" charset="0"/>
              <a:buChar char="•"/>
            </a:pPr>
            <a:r>
              <a:rPr lang="en-US" sz="1100" b="1" dirty="0">
                <a:latin typeface="Calibri" panose="020F0502020204030204" pitchFamily="34" charset="0"/>
                <a:cs typeface="Calibri" panose="020F0502020204030204" pitchFamily="34" charset="0"/>
              </a:rPr>
              <a:t>Emergency Housing</a:t>
            </a:r>
            <a:r>
              <a:rPr lang="en-US" sz="1100" dirty="0">
                <a:latin typeface="Calibri" panose="020F0502020204030204" pitchFamily="34" charset="0"/>
                <a:cs typeface="Calibri" panose="020F0502020204030204" pitchFamily="34" charset="0"/>
              </a:rPr>
              <a:t>: For urgent needs, students can contact Campus Safety to reach the Dean on Call. For less urgent situations, share concerns with your supervisor, who can initiate support through our office.</a:t>
            </a:r>
          </a:p>
          <a:p>
            <a:pPr marL="174708" indent="-174708">
              <a:buFont typeface="Arial" panose="020B0604020202020204" pitchFamily="34" charset="0"/>
              <a:buChar char="•"/>
            </a:pPr>
            <a:r>
              <a:rPr lang="en-US" sz="1100" b="1" dirty="0">
                <a:latin typeface="Calibri" panose="020F0502020204030204" pitchFamily="34" charset="0"/>
                <a:cs typeface="Calibri" panose="020F0502020204030204" pitchFamily="34" charset="0"/>
              </a:rPr>
              <a:t>CARE Fund</a:t>
            </a:r>
            <a:r>
              <a:rPr lang="en-US" sz="1100" dirty="0">
                <a:latin typeface="Calibri" panose="020F0502020204030204" pitchFamily="34" charset="0"/>
                <a:cs typeface="Calibri" panose="020F0502020204030204" pitchFamily="34" charset="0"/>
              </a:rPr>
              <a:t>: Offers short-term financial help for unexpected emergencies (like job loss, illness, or housing needs). It's not for ongoing expenses, but it can help with essentials like food, books, or transportation.</a:t>
            </a:r>
          </a:p>
          <a:p>
            <a:endParaRPr lang="en-US" dirty="0"/>
          </a:p>
        </p:txBody>
      </p:sp>
      <p:sp>
        <p:nvSpPr>
          <p:cNvPr id="4" name="Slide Number Placeholder 3"/>
          <p:cNvSpPr>
            <a:spLocks noGrp="1"/>
          </p:cNvSpPr>
          <p:nvPr>
            <p:ph type="sldNum" sz="quarter" idx="5"/>
          </p:nvPr>
        </p:nvSpPr>
        <p:spPr/>
        <p:txBody>
          <a:bodyPr/>
          <a:lstStyle/>
          <a:p>
            <a:pPr defTabSz="931774">
              <a:defRPr/>
            </a:pPr>
            <a:fld id="{30CD0B69-7DEE-492A-BA0F-231B7BC6EEAC}" type="slidenum">
              <a:rPr lang="en-US">
                <a:solidFill>
                  <a:prstClr val="black"/>
                </a:solidFill>
                <a:latin typeface="Aptos" panose="02110004020202020204"/>
              </a:rPr>
              <a:pPr defTabSz="931774">
                <a:defRPr/>
              </a:pPr>
              <a:t>8</a:t>
            </a:fld>
            <a:endParaRPr lang="en-US">
              <a:solidFill>
                <a:prstClr val="black"/>
              </a:solidFill>
              <a:latin typeface="Aptos" panose="02110004020202020204"/>
            </a:endParaRPr>
          </a:p>
        </p:txBody>
      </p:sp>
    </p:spTree>
    <p:extLst>
      <p:ext uri="{BB962C8B-B14F-4D97-AF65-F5344CB8AC3E}">
        <p14:creationId xmlns:p14="http://schemas.microsoft.com/office/powerpoint/2010/main" val="3601011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0513" y="501650"/>
            <a:ext cx="3883025" cy="2184400"/>
          </a:xfrm>
        </p:spPr>
      </p:sp>
      <p:sp>
        <p:nvSpPr>
          <p:cNvPr id="3" name="Notes Placeholder 2"/>
          <p:cNvSpPr>
            <a:spLocks noGrp="1"/>
          </p:cNvSpPr>
          <p:nvPr>
            <p:ph type="body" idx="1"/>
          </p:nvPr>
        </p:nvSpPr>
        <p:spPr/>
        <p:txBody>
          <a:bodyPr/>
          <a:lstStyle/>
          <a:p>
            <a:endParaRPr lang="en-US" dirty="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30CD0B69-7DEE-492A-BA0F-231B7BC6EEAC}" type="slidenum">
              <a:rPr lang="en-US" smtClean="0"/>
              <a:t>9</a:t>
            </a:fld>
            <a:endParaRPr lang="en-US"/>
          </a:p>
        </p:txBody>
      </p:sp>
    </p:spTree>
    <p:extLst>
      <p:ext uri="{BB962C8B-B14F-4D97-AF65-F5344CB8AC3E}">
        <p14:creationId xmlns:p14="http://schemas.microsoft.com/office/powerpoint/2010/main" val="946776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A0722"/>
        </a:solidFill>
        <a:effectLst/>
      </p:bgPr>
    </p:bg>
    <p:spTree>
      <p:nvGrpSpPr>
        <p:cNvPr id="1" name=""/>
        <p:cNvGrpSpPr/>
        <p:nvPr/>
      </p:nvGrpSpPr>
      <p:grpSpPr>
        <a:xfrm>
          <a:off x="0" y="0"/>
          <a:ext cx="0" cy="0"/>
          <a:chOff x="0" y="0"/>
          <a:chExt cx="0" cy="0"/>
        </a:xfrm>
      </p:grpSpPr>
      <p:sp>
        <p:nvSpPr>
          <p:cNvPr id="2" name="Freeform 2"/>
          <p:cNvSpPr/>
          <p:nvPr/>
        </p:nvSpPr>
        <p:spPr>
          <a:xfrm>
            <a:off x="4312462" y="1028700"/>
            <a:ext cx="12946838" cy="8229600"/>
          </a:xfrm>
          <a:custGeom>
            <a:avLst/>
            <a:gdLst/>
            <a:ahLst/>
            <a:cxnLst/>
            <a:rect l="l" t="t" r="r" b="b"/>
            <a:pathLst>
              <a:path w="12946838" h="8229600">
                <a:moveTo>
                  <a:pt x="0" y="0"/>
                </a:moveTo>
                <a:lnTo>
                  <a:pt x="12946838" y="0"/>
                </a:lnTo>
                <a:lnTo>
                  <a:pt x="12946838" y="8229600"/>
                </a:lnTo>
                <a:lnTo>
                  <a:pt x="0" y="8229600"/>
                </a:lnTo>
                <a:lnTo>
                  <a:pt x="0" y="0"/>
                </a:lnTo>
                <a:close/>
              </a:path>
            </a:pathLst>
          </a:custGeom>
          <a:blipFill>
            <a:blip r:embed="rId3"/>
            <a:stretch>
              <a:fillRect t="-2407" b="-2407"/>
            </a:stretch>
          </a:blipFill>
        </p:spPr>
        <p:txBody>
          <a:bodyPr/>
          <a:lstStyle/>
          <a:p>
            <a:endParaRPr lang="en-US"/>
          </a:p>
        </p:txBody>
      </p:sp>
      <p:grpSp>
        <p:nvGrpSpPr>
          <p:cNvPr id="3" name="Group 3"/>
          <p:cNvGrpSpPr/>
          <p:nvPr/>
        </p:nvGrpSpPr>
        <p:grpSpPr>
          <a:xfrm rot="5400000">
            <a:off x="4305867" y="1022106"/>
            <a:ext cx="8242788" cy="8229600"/>
            <a:chOff x="0" y="0"/>
            <a:chExt cx="6350000" cy="6339840"/>
          </a:xfrm>
        </p:grpSpPr>
        <p:sp>
          <p:nvSpPr>
            <p:cNvPr id="4" name="Freeform 4"/>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922247">
                <a:alpha val="46667"/>
              </a:srgbClr>
            </a:solidFill>
          </p:spPr>
          <p:txBody>
            <a:bodyPr/>
            <a:lstStyle/>
            <a:p>
              <a:endParaRPr lang="en-US"/>
            </a:p>
          </p:txBody>
        </p:sp>
      </p:grpSp>
      <p:grpSp>
        <p:nvGrpSpPr>
          <p:cNvPr id="5" name="Group 5"/>
          <p:cNvGrpSpPr/>
          <p:nvPr/>
        </p:nvGrpSpPr>
        <p:grpSpPr>
          <a:xfrm>
            <a:off x="304800" y="1753047"/>
            <a:ext cx="9639300" cy="10744200"/>
            <a:chOff x="0" y="0"/>
            <a:chExt cx="2241732" cy="2498690"/>
          </a:xfrm>
        </p:grpSpPr>
        <p:sp>
          <p:nvSpPr>
            <p:cNvPr id="6" name="Freeform 6"/>
            <p:cNvSpPr/>
            <p:nvPr/>
          </p:nvSpPr>
          <p:spPr>
            <a:xfrm>
              <a:off x="0" y="0"/>
              <a:ext cx="2241732" cy="2498690"/>
            </a:xfrm>
            <a:custGeom>
              <a:avLst/>
              <a:gdLst/>
              <a:ahLst/>
              <a:cxnLst/>
              <a:rect l="l" t="t" r="r" b="b"/>
              <a:pathLst>
                <a:path w="2241732" h="2498690">
                  <a:moveTo>
                    <a:pt x="0" y="0"/>
                  </a:moveTo>
                  <a:lnTo>
                    <a:pt x="2241732" y="0"/>
                  </a:lnTo>
                  <a:lnTo>
                    <a:pt x="2241732" y="2498690"/>
                  </a:lnTo>
                  <a:lnTo>
                    <a:pt x="0" y="2498690"/>
                  </a:lnTo>
                  <a:close/>
                </a:path>
              </a:pathLst>
            </a:custGeom>
            <a:solidFill>
              <a:srgbClr val="000000">
                <a:alpha val="0"/>
              </a:srgbClr>
            </a:solidFill>
          </p:spPr>
          <p:txBody>
            <a:bodyPr/>
            <a:lstStyle/>
            <a:p>
              <a:endParaRPr lang="en-US"/>
            </a:p>
          </p:txBody>
        </p:sp>
      </p:grpSp>
      <p:grpSp>
        <p:nvGrpSpPr>
          <p:cNvPr id="7" name="Group 7"/>
          <p:cNvGrpSpPr/>
          <p:nvPr/>
        </p:nvGrpSpPr>
        <p:grpSpPr>
          <a:xfrm>
            <a:off x="1028700" y="2133697"/>
            <a:ext cx="13617897" cy="5923063"/>
            <a:chOff x="-627533" y="19050"/>
            <a:chExt cx="18157195" cy="7897417"/>
          </a:xfrm>
        </p:grpSpPr>
        <p:sp>
          <p:nvSpPr>
            <p:cNvPr id="8" name="TextBox 8"/>
            <p:cNvSpPr txBox="1"/>
            <p:nvPr/>
          </p:nvSpPr>
          <p:spPr>
            <a:xfrm>
              <a:off x="-627533" y="522131"/>
              <a:ext cx="17529662" cy="2872581"/>
            </a:xfrm>
            <a:prstGeom prst="rect">
              <a:avLst/>
            </a:prstGeom>
          </p:spPr>
          <p:txBody>
            <a:bodyPr lIns="0" tIns="0" rIns="0" bIns="0" rtlCol="0" anchor="t">
              <a:spAutoFit/>
            </a:bodyPr>
            <a:lstStyle/>
            <a:p>
              <a:pPr algn="l">
                <a:lnSpc>
                  <a:spcPts val="9599"/>
                </a:lnSpc>
              </a:pPr>
              <a:r>
                <a:rPr lang="en-US" sz="9999" dirty="0">
                  <a:solidFill>
                    <a:srgbClr val="FFFFFF"/>
                  </a:solidFill>
                  <a:latin typeface="Asap Condensed Bold"/>
                </a:rPr>
                <a:t>THE CURA NETWORK</a:t>
              </a:r>
            </a:p>
            <a:p>
              <a:pPr algn="l"/>
              <a:r>
                <a:rPr lang="en-US" sz="6000" dirty="0">
                  <a:solidFill>
                    <a:srgbClr val="FFFFFF"/>
                  </a:solidFill>
                  <a:latin typeface="Asap Condensed Bold"/>
                </a:rPr>
                <a:t>Caring for Students in Need</a:t>
              </a:r>
              <a:endParaRPr lang="en-US" sz="3600" dirty="0">
                <a:solidFill>
                  <a:srgbClr val="FFFFFF"/>
                </a:solidFill>
                <a:latin typeface="Asap Condensed Bold"/>
              </a:endParaRPr>
            </a:p>
          </p:txBody>
        </p:sp>
        <p:sp>
          <p:nvSpPr>
            <p:cNvPr id="9" name="TextBox 9"/>
            <p:cNvSpPr txBox="1"/>
            <p:nvPr/>
          </p:nvSpPr>
          <p:spPr>
            <a:xfrm>
              <a:off x="0" y="19050"/>
              <a:ext cx="17529662" cy="585448"/>
            </a:xfrm>
            <a:prstGeom prst="rect">
              <a:avLst/>
            </a:prstGeom>
          </p:spPr>
          <p:txBody>
            <a:bodyPr lIns="0" tIns="0" rIns="0" bIns="0" rtlCol="0" anchor="t">
              <a:spAutoFit/>
            </a:bodyPr>
            <a:lstStyle/>
            <a:p>
              <a:pPr algn="l">
                <a:lnSpc>
                  <a:spcPts val="3330"/>
                </a:lnSpc>
              </a:pPr>
              <a:endParaRPr/>
            </a:p>
          </p:txBody>
        </p:sp>
        <p:sp>
          <p:nvSpPr>
            <p:cNvPr id="10" name="TextBox 10"/>
            <p:cNvSpPr txBox="1"/>
            <p:nvPr/>
          </p:nvSpPr>
          <p:spPr>
            <a:xfrm>
              <a:off x="0" y="7293545"/>
              <a:ext cx="17529662" cy="622922"/>
            </a:xfrm>
            <a:prstGeom prst="rect">
              <a:avLst/>
            </a:prstGeom>
          </p:spPr>
          <p:txBody>
            <a:bodyPr lIns="0" tIns="0" rIns="0" bIns="0" rtlCol="0" anchor="t">
              <a:spAutoFit/>
            </a:bodyPr>
            <a:lstStyle/>
            <a:p>
              <a:pPr algn="l">
                <a:lnSpc>
                  <a:spcPts val="3919"/>
                </a:lnSpc>
              </a:pPr>
              <a:endParaRPr/>
            </a:p>
          </p:txBody>
        </p:sp>
      </p:grpSp>
      <p:sp>
        <p:nvSpPr>
          <p:cNvPr id="11" name="TextBox 11"/>
          <p:cNvSpPr txBox="1"/>
          <p:nvPr/>
        </p:nvSpPr>
        <p:spPr>
          <a:xfrm>
            <a:off x="1499350" y="9173546"/>
            <a:ext cx="15759950" cy="556691"/>
          </a:xfrm>
          <a:prstGeom prst="rect">
            <a:avLst/>
          </a:prstGeom>
        </p:spPr>
        <p:txBody>
          <a:bodyPr wrap="square" lIns="0" tIns="0" rIns="0" bIns="0" rtlCol="0" anchor="t">
            <a:spAutoFit/>
          </a:bodyPr>
          <a:lstStyle/>
          <a:p>
            <a:pPr algn="r">
              <a:lnSpc>
                <a:spcPts val="4860"/>
              </a:lnSpc>
            </a:pPr>
            <a:r>
              <a:rPr lang="en-US" sz="3000" spc="270" dirty="0">
                <a:solidFill>
                  <a:srgbClr val="FFFFFF"/>
                </a:solidFill>
                <a:latin typeface="Asap Condensed Bold Italics"/>
              </a:rPr>
              <a:t>Office of the Dean of Students - SOS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3"/>
            <a:srcRect t="15572"/>
            <a:stretch>
              <a:fillRect/>
            </a:stretch>
          </p:blipFill>
          <p:spPr>
            <a:xfrm>
              <a:off x="0" y="0"/>
              <a:ext cx="24384000" cy="13716000"/>
            </a:xfrm>
            <a:prstGeom prst="rect">
              <a:avLst/>
            </a:prstGeom>
          </p:spPr>
        </p:pic>
      </p:grpSp>
      <p:sp>
        <p:nvSpPr>
          <p:cNvPr id="4" name="TextBox 4"/>
          <p:cNvSpPr txBox="1"/>
          <p:nvPr/>
        </p:nvSpPr>
        <p:spPr>
          <a:xfrm>
            <a:off x="1235401" y="2413198"/>
            <a:ext cx="15874245" cy="2470432"/>
          </a:xfrm>
          <a:prstGeom prst="rect">
            <a:avLst/>
          </a:prstGeom>
        </p:spPr>
        <p:txBody>
          <a:bodyPr lIns="0" tIns="0" rIns="0" bIns="0" rtlCol="0" anchor="t">
            <a:spAutoFit/>
          </a:bodyPr>
          <a:lstStyle/>
          <a:p>
            <a:pPr marL="0" lvl="0" indent="0" algn="ctr">
              <a:lnSpc>
                <a:spcPts val="18665"/>
              </a:lnSpc>
              <a:spcBef>
                <a:spcPct val="0"/>
              </a:spcBef>
            </a:pPr>
            <a:r>
              <a:rPr lang="en-US" sz="16968" dirty="0">
                <a:solidFill>
                  <a:schemeClr val="bg1"/>
                </a:solidFill>
                <a:effectLst>
                  <a:outerShdw blurRad="38100" dist="38100" dir="2700000" algn="tl">
                    <a:srgbClr val="000000">
                      <a:alpha val="43137"/>
                    </a:srgbClr>
                  </a:outerShdw>
                </a:effectLst>
                <a:latin typeface="Asap Condensed Bold" panose="020B0604020202020204" charset="0"/>
                <a:ea typeface="Pluma Bold"/>
                <a:cs typeface="Pluma Bold"/>
                <a:sym typeface="Pluma Bold"/>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b="-1808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914697" y="793573"/>
            <a:ext cx="16458607" cy="8699854"/>
            <a:chOff x="0" y="0"/>
            <a:chExt cx="8277467" cy="4375386"/>
          </a:xfrm>
        </p:grpSpPr>
        <p:sp>
          <p:nvSpPr>
            <p:cNvPr id="4" name="Freeform 4"/>
            <p:cNvSpPr/>
            <p:nvPr/>
          </p:nvSpPr>
          <p:spPr>
            <a:xfrm>
              <a:off x="0" y="0"/>
              <a:ext cx="8277467" cy="4375386"/>
            </a:xfrm>
            <a:custGeom>
              <a:avLst/>
              <a:gdLst/>
              <a:ahLst/>
              <a:cxnLst/>
              <a:rect l="l" t="t" r="r" b="b"/>
              <a:pathLst>
                <a:path w="8277467" h="4375386">
                  <a:moveTo>
                    <a:pt x="0" y="0"/>
                  </a:moveTo>
                  <a:lnTo>
                    <a:pt x="0" y="4375386"/>
                  </a:lnTo>
                  <a:lnTo>
                    <a:pt x="8277467" y="4375386"/>
                  </a:lnTo>
                  <a:lnTo>
                    <a:pt x="8277467" y="0"/>
                  </a:lnTo>
                  <a:lnTo>
                    <a:pt x="0" y="0"/>
                  </a:lnTo>
                  <a:close/>
                  <a:moveTo>
                    <a:pt x="8216507" y="4314426"/>
                  </a:moveTo>
                  <a:lnTo>
                    <a:pt x="59690" y="4314426"/>
                  </a:lnTo>
                  <a:lnTo>
                    <a:pt x="59690" y="59690"/>
                  </a:lnTo>
                  <a:lnTo>
                    <a:pt x="8216507" y="59690"/>
                  </a:lnTo>
                  <a:lnTo>
                    <a:pt x="8216507" y="4314426"/>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p:cNvSpPr txBox="1"/>
          <p:nvPr/>
        </p:nvSpPr>
        <p:spPr>
          <a:xfrm>
            <a:off x="2338474" y="1238114"/>
            <a:ext cx="13611052" cy="7999947"/>
          </a:xfrm>
          <a:prstGeom prst="rect">
            <a:avLst/>
          </a:prstGeom>
        </p:spPr>
        <p:txBody>
          <a:bodyPr lIns="0" tIns="0" rIns="0" bIns="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300" normalizeH="0" baseline="0" noProof="0" dirty="0">
                <a:ln>
                  <a:noFill/>
                </a:ln>
                <a:solidFill>
                  <a:srgbClr val="FFFFFF"/>
                </a:solidFill>
                <a:effectLst/>
                <a:uLnTx/>
                <a:uFillTx/>
                <a:latin typeface="Asap Condensed Bold" panose="020B0604020202020204" charset="0"/>
                <a:ea typeface="Montserrat Bold"/>
                <a:cs typeface="Montserrat Bold"/>
                <a:sym typeface="Montserrat Bold"/>
              </a:rPr>
              <a:t>GUIDED BY THE JESUIT PRINCIPLE</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300" normalizeH="0" baseline="0" noProof="0" dirty="0">
                <a:ln>
                  <a:noFill/>
                </a:ln>
                <a:solidFill>
                  <a:srgbClr val="FFFFFF"/>
                </a:solidFill>
                <a:effectLst/>
                <a:uLnTx/>
                <a:uFillTx/>
                <a:latin typeface="Asap Condensed Bold" panose="020B0604020202020204" charset="0"/>
                <a:ea typeface="Montserrat Bold"/>
                <a:cs typeface="Montserrat Bold"/>
                <a:sym typeface="Montserrat Bold"/>
              </a:rPr>
              <a:t>OF CURA PERSONALIS,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1" u="none" strike="noStrike" kern="1200" cap="none" spc="300" normalizeH="0" baseline="0" noProof="0" dirty="0">
                <a:ln>
                  <a:noFill/>
                </a:ln>
                <a:solidFill>
                  <a:srgbClr val="FFFFFF"/>
                </a:solidFill>
                <a:effectLst/>
                <a:uLnTx/>
                <a:uFillTx/>
                <a:latin typeface="Asap Condensed Bold" panose="020B0604020202020204" charset="0"/>
                <a:ea typeface="Montserrat Bold Italics"/>
                <a:cs typeface="Montserrat Bold Italics"/>
                <a:sym typeface="Montserrat Bold Italics"/>
              </a:rPr>
              <a:t>THE OFFICE OF THE DEAN OF STUDENTS</a:t>
            </a:r>
            <a:endParaRPr lang="en-US" sz="4400" b="1" spc="300" dirty="0">
              <a:solidFill>
                <a:srgbClr val="FFFFFF"/>
              </a:solidFill>
              <a:latin typeface="Asap Condensed Bold" panose="020B0604020202020204" charset="0"/>
              <a:ea typeface="Montserrat Bold Italics"/>
              <a:cs typeface="Montserrat Bold Italics"/>
              <a:sym typeface="Montserrat Bold"/>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300" normalizeH="0" baseline="0" noProof="0" dirty="0">
                <a:ln>
                  <a:noFill/>
                </a:ln>
                <a:solidFill>
                  <a:srgbClr val="FFFFFF"/>
                </a:solidFill>
                <a:effectLst/>
                <a:uLnTx/>
                <a:uFillTx/>
                <a:latin typeface="Asap Condensed Bold" panose="020B0604020202020204" charset="0"/>
                <a:ea typeface="Montserrat Bold"/>
                <a:cs typeface="Montserrat Bold"/>
                <a:sym typeface="Montserrat Bold"/>
              </a:rPr>
              <a:t>PROVIDES COMPREHENSIVE SUPPORT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300" normalizeH="0" baseline="0" noProof="0" dirty="0">
                <a:ln>
                  <a:noFill/>
                </a:ln>
                <a:solidFill>
                  <a:srgbClr val="FFFFFF"/>
                </a:solidFill>
                <a:effectLst/>
                <a:uLnTx/>
                <a:uFillTx/>
                <a:latin typeface="Asap Condensed Bold" panose="020B0604020202020204" charset="0"/>
                <a:ea typeface="Montserrat Bold"/>
                <a:cs typeface="Montserrat Bold"/>
                <a:sym typeface="Montserrat Bold"/>
              </a:rPr>
              <a:t>AND RESOURCES TO ALL STUDENTS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300" normalizeH="0" baseline="0" noProof="0" dirty="0">
                <a:ln>
                  <a:noFill/>
                </a:ln>
                <a:solidFill>
                  <a:srgbClr val="FFFFFF"/>
                </a:solidFill>
                <a:effectLst/>
                <a:uLnTx/>
                <a:uFillTx/>
                <a:latin typeface="Asap Condensed Bold" panose="020B0604020202020204" charset="0"/>
                <a:ea typeface="Montserrat Bold"/>
                <a:cs typeface="Montserrat Bold"/>
                <a:sym typeface="Montserrat Bold"/>
              </a:rPr>
              <a:t>BY FOSTERING A CULTURE OF CARE,</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300" normalizeH="0" baseline="0" noProof="0" dirty="0">
                <a:ln>
                  <a:noFill/>
                </a:ln>
                <a:solidFill>
                  <a:srgbClr val="FFFFFF"/>
                </a:solidFill>
                <a:effectLst/>
                <a:uLnTx/>
                <a:uFillTx/>
                <a:latin typeface="Asap Condensed Bold" panose="020B0604020202020204" charset="0"/>
                <a:ea typeface="Montserrat Bold"/>
                <a:cs typeface="Montserrat Bold"/>
                <a:sym typeface="Montserrat Bold"/>
              </a:rPr>
              <a:t>SELF-EFFICACY, ACCOUNTABILITY, AND</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300" normalizeH="0" baseline="0" noProof="0" dirty="0">
                <a:ln>
                  <a:noFill/>
                </a:ln>
                <a:solidFill>
                  <a:srgbClr val="FFFFFF"/>
                </a:solidFill>
                <a:effectLst/>
                <a:uLnTx/>
                <a:uFillTx/>
                <a:latin typeface="Asap Condensed Bold" panose="020B0604020202020204" charset="0"/>
                <a:ea typeface="Montserrat Bold"/>
                <a:cs typeface="Montserrat Bold"/>
                <a:sym typeface="Montserrat Bold"/>
              </a:rPr>
              <a:t>HOLISTIC STUDENT DEVELOPMENT.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DCD1"/>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6954678" cy="10287000"/>
            <a:chOff x="0" y="0"/>
            <a:chExt cx="812800" cy="1202252"/>
          </a:xfrm>
        </p:grpSpPr>
        <p:sp>
          <p:nvSpPr>
            <p:cNvPr id="3" name="Freeform 3"/>
            <p:cNvSpPr/>
            <p:nvPr/>
          </p:nvSpPr>
          <p:spPr>
            <a:xfrm>
              <a:off x="0" y="0"/>
              <a:ext cx="812800" cy="1202252"/>
            </a:xfrm>
            <a:custGeom>
              <a:avLst/>
              <a:gdLst/>
              <a:ahLst/>
              <a:cxnLst/>
              <a:rect l="l" t="t" r="r" b="b"/>
              <a:pathLst>
                <a:path w="812800" h="1202252">
                  <a:moveTo>
                    <a:pt x="0" y="0"/>
                  </a:moveTo>
                  <a:lnTo>
                    <a:pt x="812800" y="0"/>
                  </a:lnTo>
                  <a:lnTo>
                    <a:pt x="812800" y="1202252"/>
                  </a:lnTo>
                  <a:lnTo>
                    <a:pt x="0" y="1202252"/>
                  </a:lnTo>
                  <a:close/>
                </a:path>
              </a:pathLst>
            </a:custGeom>
            <a:blipFill>
              <a:blip r:embed="rId3"/>
              <a:stretch>
                <a:fillRect t="-680" b="-6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p:cNvSpPr txBox="1"/>
          <p:nvPr/>
        </p:nvSpPr>
        <p:spPr>
          <a:xfrm>
            <a:off x="8240340" y="1069477"/>
            <a:ext cx="7765917" cy="1894403"/>
          </a:xfrm>
          <a:prstGeom prst="rect">
            <a:avLst/>
          </a:prstGeom>
        </p:spPr>
        <p:txBody>
          <a:bodyPr lIns="0" tIns="0" rIns="0" bIns="0" rtlCol="0" anchor="t">
            <a:spAutoFit/>
          </a:bodyPr>
          <a:lstStyle/>
          <a:p>
            <a:pPr marL="0" marR="0" lvl="0" indent="0" algn="l" defTabSz="914400" rtl="0" eaLnBrk="1" fontAlgn="auto" latinLnBrk="0" hangingPunct="1">
              <a:lnSpc>
                <a:spcPts val="7244"/>
              </a:lnSpc>
              <a:spcBef>
                <a:spcPts val="0"/>
              </a:spcBef>
              <a:spcAft>
                <a:spcPts val="0"/>
              </a:spcAft>
              <a:buClrTx/>
              <a:buSzTx/>
              <a:buFontTx/>
              <a:buNone/>
              <a:tabLst/>
              <a:defRPr/>
            </a:pPr>
            <a:r>
              <a:rPr kumimoji="0" lang="en-US" sz="6899" b="0" i="0" u="none" strike="noStrike" kern="1200" cap="none" spc="0" normalizeH="0" baseline="0" noProof="0" dirty="0">
                <a:ln>
                  <a:noFill/>
                </a:ln>
                <a:solidFill>
                  <a:srgbClr val="5A0722"/>
                </a:solidFill>
                <a:effectLst/>
                <a:uLnTx/>
                <a:uFillTx/>
                <a:latin typeface="Asap Condensed Bold" panose="020B0604020202020204" charset="0"/>
                <a:ea typeface="Pluma Bold"/>
                <a:cs typeface="Pluma Bold"/>
                <a:sym typeface="Pluma Bold"/>
              </a:rPr>
              <a:t>Office of the</a:t>
            </a:r>
          </a:p>
          <a:p>
            <a:pPr marL="0" marR="0" lvl="0" indent="0" algn="l" defTabSz="914400" rtl="0" eaLnBrk="1" fontAlgn="auto" latinLnBrk="0" hangingPunct="1">
              <a:lnSpc>
                <a:spcPts val="7244"/>
              </a:lnSpc>
              <a:spcBef>
                <a:spcPts val="0"/>
              </a:spcBef>
              <a:spcAft>
                <a:spcPts val="0"/>
              </a:spcAft>
              <a:buClrTx/>
              <a:buSzTx/>
              <a:buFontTx/>
              <a:buNone/>
              <a:tabLst/>
              <a:defRPr/>
            </a:pPr>
            <a:r>
              <a:rPr kumimoji="0" lang="en-US" sz="6899" b="0" i="0" u="none" strike="noStrike" kern="1200" cap="none" spc="0" normalizeH="0" baseline="0" noProof="0" dirty="0">
                <a:ln>
                  <a:noFill/>
                </a:ln>
                <a:solidFill>
                  <a:srgbClr val="5A0722"/>
                </a:solidFill>
                <a:effectLst/>
                <a:uLnTx/>
                <a:uFillTx/>
                <a:latin typeface="Asap Condensed Bold" panose="020B0604020202020204" charset="0"/>
                <a:ea typeface="Pluma Bold"/>
                <a:cs typeface="Pluma Bold"/>
                <a:sym typeface="Pluma Bold"/>
              </a:rPr>
              <a:t>Dean of Students</a:t>
            </a:r>
          </a:p>
        </p:txBody>
      </p:sp>
      <p:sp>
        <p:nvSpPr>
          <p:cNvPr id="5" name="AutoShape 5"/>
          <p:cNvSpPr/>
          <p:nvPr/>
        </p:nvSpPr>
        <p:spPr>
          <a:xfrm>
            <a:off x="8240340" y="2931164"/>
            <a:ext cx="8106519" cy="0"/>
          </a:xfrm>
          <a:prstGeom prst="line">
            <a:avLst/>
          </a:prstGeom>
          <a:ln w="38100" cap="flat">
            <a:solidFill>
              <a:srgbClr val="000000"/>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p:cNvSpPr txBox="1"/>
          <p:nvPr/>
        </p:nvSpPr>
        <p:spPr>
          <a:xfrm>
            <a:off x="8240340" y="3171885"/>
            <a:ext cx="8106518" cy="1040285"/>
          </a:xfrm>
          <a:prstGeom prst="rect">
            <a:avLst/>
          </a:prstGeom>
        </p:spPr>
        <p:txBody>
          <a:bodyPr wrap="square" lIns="0" tIns="0" rIns="0" bIns="0" rtlCol="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u="none" strike="noStrike" kern="1200" cap="none" spc="0" normalizeH="0" baseline="0" noProof="0" dirty="0">
                <a:ln>
                  <a:noFill/>
                </a:ln>
                <a:solidFill>
                  <a:srgbClr val="5A0722"/>
                </a:solidFill>
                <a:effectLst/>
                <a:uLnTx/>
                <a:uFillTx/>
                <a:latin typeface="Aileron" panose="020B0604020202020204" charset="0"/>
                <a:ea typeface="Montserrat Italics"/>
                <a:cs typeface="Montserrat Italics"/>
                <a:sym typeface="Montserrat Italics"/>
              </a:rPr>
              <a:t>Together, we address the personal, academic, and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u="none" strike="noStrike" kern="1200" cap="none" spc="0" normalizeH="0" baseline="0" noProof="0" dirty="0">
                <a:ln>
                  <a:noFill/>
                </a:ln>
                <a:solidFill>
                  <a:srgbClr val="5A0722"/>
                </a:solidFill>
                <a:effectLst/>
                <a:uLnTx/>
                <a:uFillTx/>
                <a:latin typeface="Aileron" panose="020B0604020202020204" charset="0"/>
                <a:ea typeface="Montserrat Italics"/>
                <a:cs typeface="Montserrat Italics"/>
                <a:sym typeface="Montserrat Italics"/>
              </a:rPr>
              <a:t>behavioral challenges that may impact student success.</a:t>
            </a:r>
          </a:p>
        </p:txBody>
      </p:sp>
      <p:grpSp>
        <p:nvGrpSpPr>
          <p:cNvPr id="7" name="Group 7"/>
          <p:cNvGrpSpPr/>
          <p:nvPr/>
        </p:nvGrpSpPr>
        <p:grpSpPr>
          <a:xfrm>
            <a:off x="8240340" y="4935046"/>
            <a:ext cx="7340874" cy="1593474"/>
            <a:chOff x="0" y="-47625"/>
            <a:chExt cx="9787832" cy="2124631"/>
          </a:xfrm>
        </p:grpSpPr>
        <p:sp>
          <p:nvSpPr>
            <p:cNvPr id="8" name="TextBox 8"/>
            <p:cNvSpPr txBox="1"/>
            <p:nvPr/>
          </p:nvSpPr>
          <p:spPr>
            <a:xfrm>
              <a:off x="0" y="-47625"/>
              <a:ext cx="9787832" cy="655479"/>
            </a:xfrm>
            <a:prstGeom prst="rect">
              <a:avLst/>
            </a:prstGeom>
          </p:spPr>
          <p:txBody>
            <a:bodyPr lIns="0" tIns="0" rIns="0" bIns="0" rtlCol="0" anchor="t">
              <a:spAutoFit/>
            </a:bodyPr>
            <a:lstStyle/>
            <a:p>
              <a:pPr marL="0" marR="0" lvl="0" indent="0" algn="l" defTabSz="914400" rtl="0" eaLnBrk="1" fontAlgn="auto" latinLnBrk="0" hangingPunct="1">
                <a:lnSpc>
                  <a:spcPts val="4199"/>
                </a:lnSpc>
                <a:spcBef>
                  <a:spcPts val="0"/>
                </a:spcBef>
                <a:spcAft>
                  <a:spcPts val="0"/>
                </a:spcAft>
                <a:buClrTx/>
                <a:buSzTx/>
                <a:buFontTx/>
                <a:buNone/>
                <a:tabLst/>
                <a:defRPr/>
              </a:pPr>
              <a:r>
                <a:rPr kumimoji="0" lang="en-US" sz="2999" b="1" i="0" u="none" strike="noStrike" kern="1200" cap="none" spc="0" normalizeH="0" baseline="0" noProof="0" dirty="0">
                  <a:ln>
                    <a:noFill/>
                  </a:ln>
                  <a:solidFill>
                    <a:srgbClr val="5A0722"/>
                  </a:solidFill>
                  <a:effectLst/>
                  <a:uLnTx/>
                  <a:uFillTx/>
                  <a:latin typeface="Asap Condensed Bold" panose="020B0604020202020204" charset="0"/>
                  <a:ea typeface="Montserrat Bold"/>
                  <a:cs typeface="Montserrat Bold"/>
                  <a:sym typeface="Montserrat Bold"/>
                </a:rPr>
                <a:t>SOS - Student Outreach &amp; Support</a:t>
              </a:r>
            </a:p>
          </p:txBody>
        </p:sp>
        <p:sp>
          <p:nvSpPr>
            <p:cNvPr id="9" name="TextBox 9"/>
            <p:cNvSpPr txBox="1"/>
            <p:nvPr/>
          </p:nvSpPr>
          <p:spPr>
            <a:xfrm>
              <a:off x="0" y="965249"/>
              <a:ext cx="9787832" cy="1111757"/>
            </a:xfrm>
            <a:prstGeom prst="rect">
              <a:avLst/>
            </a:prstGeom>
          </p:spPr>
          <p:txBody>
            <a:bodyPr lIns="0" tIns="0" rIns="0" bIns="0" rtlCol="0" anchor="t">
              <a:spAutoFit/>
            </a:bodyPr>
            <a:lstStyle/>
            <a:p>
              <a:pPr marL="0" marR="0" lvl="0" indent="0" algn="l" defTabSz="914400" rtl="0" eaLnBrk="1" fontAlgn="auto" latinLnBrk="0" hangingPunct="1">
                <a:lnSpc>
                  <a:spcPts val="3359"/>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A0722"/>
                  </a:solidFill>
                  <a:effectLst/>
                  <a:uLnTx/>
                  <a:uFillTx/>
                  <a:latin typeface="Aileron" panose="020B0604020202020204" charset="0"/>
                  <a:ea typeface="Montserrat"/>
                  <a:cs typeface="Montserrat"/>
                  <a:sym typeface="Montserrat"/>
                </a:rPr>
                <a:t>Crisis intervention, case management, basic needs, holistic support (BCT/CARE)</a:t>
              </a:r>
            </a:p>
          </p:txBody>
        </p:sp>
      </p:grpSp>
      <p:grpSp>
        <p:nvGrpSpPr>
          <p:cNvPr id="10" name="Group 10"/>
          <p:cNvGrpSpPr/>
          <p:nvPr/>
        </p:nvGrpSpPr>
        <p:grpSpPr>
          <a:xfrm>
            <a:off x="8240340" y="7064320"/>
            <a:ext cx="7925824" cy="2117385"/>
            <a:chOff x="0" y="-47625"/>
            <a:chExt cx="10567766" cy="2823181"/>
          </a:xfrm>
        </p:grpSpPr>
        <p:sp>
          <p:nvSpPr>
            <p:cNvPr id="11" name="TextBox 11"/>
            <p:cNvSpPr txBox="1"/>
            <p:nvPr/>
          </p:nvSpPr>
          <p:spPr>
            <a:xfrm>
              <a:off x="0" y="-47625"/>
              <a:ext cx="10567766" cy="1370632"/>
            </a:xfrm>
            <a:prstGeom prst="rect">
              <a:avLst/>
            </a:prstGeom>
          </p:spPr>
          <p:txBody>
            <a:bodyPr lIns="0" tIns="0" rIns="0" bIns="0" rtlCol="0" anchor="t">
              <a:spAutoFit/>
            </a:bodyPr>
            <a:lstStyle/>
            <a:p>
              <a:pPr marL="0" marR="0" lvl="0" indent="0" algn="l" defTabSz="914400" rtl="0" eaLnBrk="1" fontAlgn="auto" latinLnBrk="0" hangingPunct="1">
                <a:lnSpc>
                  <a:spcPts val="4199"/>
                </a:lnSpc>
                <a:spcBef>
                  <a:spcPts val="0"/>
                </a:spcBef>
                <a:spcAft>
                  <a:spcPts val="0"/>
                </a:spcAft>
                <a:buClrTx/>
                <a:buSzTx/>
                <a:buFontTx/>
                <a:buNone/>
                <a:tabLst/>
                <a:defRPr/>
              </a:pPr>
              <a:r>
                <a:rPr kumimoji="0" lang="en-US" sz="2999" b="1" i="0" u="none" strike="noStrike" kern="1200" cap="none" spc="0" normalizeH="0" baseline="0" noProof="0" dirty="0">
                  <a:ln>
                    <a:noFill/>
                  </a:ln>
                  <a:solidFill>
                    <a:srgbClr val="5A0722"/>
                  </a:solidFill>
                  <a:effectLst/>
                  <a:uLnTx/>
                  <a:uFillTx/>
                  <a:latin typeface="Asap Condensed Bold" panose="020B0604020202020204" charset="0"/>
                  <a:ea typeface="Montserrat Bold"/>
                  <a:cs typeface="Montserrat Bold"/>
                  <a:sym typeface="Montserrat Bold"/>
                </a:rPr>
                <a:t>SRCR - Student Rights, Responsibilities</a:t>
              </a:r>
            </a:p>
            <a:p>
              <a:pPr marL="0" marR="0" lvl="0" indent="0" algn="l" defTabSz="914400" rtl="0" eaLnBrk="1" fontAlgn="auto" latinLnBrk="0" hangingPunct="1">
                <a:lnSpc>
                  <a:spcPts val="4199"/>
                </a:lnSpc>
                <a:spcBef>
                  <a:spcPts val="0"/>
                </a:spcBef>
                <a:spcAft>
                  <a:spcPts val="0"/>
                </a:spcAft>
                <a:buClrTx/>
                <a:buSzTx/>
                <a:buFontTx/>
                <a:buNone/>
                <a:tabLst/>
                <a:defRPr/>
              </a:pPr>
              <a:r>
                <a:rPr kumimoji="0" lang="en-US" sz="2999" b="1" i="0" u="none" strike="noStrike" kern="1200" cap="none" spc="0" normalizeH="0" baseline="0" noProof="0" dirty="0">
                  <a:ln>
                    <a:noFill/>
                  </a:ln>
                  <a:solidFill>
                    <a:srgbClr val="5A0722"/>
                  </a:solidFill>
                  <a:effectLst/>
                  <a:uLnTx/>
                  <a:uFillTx/>
                  <a:latin typeface="Asap Condensed Bold" panose="020B0604020202020204" charset="0"/>
                  <a:ea typeface="Montserrat Bold"/>
                  <a:cs typeface="Montserrat Bold"/>
                  <a:sym typeface="Montserrat Bold"/>
                </a:rPr>
                <a:t>&amp; Conflict Resolution</a:t>
              </a:r>
            </a:p>
          </p:txBody>
        </p:sp>
        <p:sp>
          <p:nvSpPr>
            <p:cNvPr id="12" name="TextBox 12"/>
            <p:cNvSpPr txBox="1"/>
            <p:nvPr/>
          </p:nvSpPr>
          <p:spPr>
            <a:xfrm>
              <a:off x="0" y="1663799"/>
              <a:ext cx="10567766" cy="1111757"/>
            </a:xfrm>
            <a:prstGeom prst="rect">
              <a:avLst/>
            </a:prstGeom>
          </p:spPr>
          <p:txBody>
            <a:bodyPr lIns="0" tIns="0" rIns="0" bIns="0" rtlCol="0" anchor="t">
              <a:spAutoFit/>
            </a:bodyPr>
            <a:lstStyle/>
            <a:p>
              <a:pPr marL="0" marR="0" lvl="0" indent="0" algn="l" defTabSz="914400" rtl="0" eaLnBrk="1" fontAlgn="auto" latinLnBrk="0" hangingPunct="1">
                <a:lnSpc>
                  <a:spcPts val="3359"/>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A0722"/>
                  </a:solidFill>
                  <a:effectLst/>
                  <a:uLnTx/>
                  <a:uFillTx/>
                  <a:latin typeface="Aileron" panose="020B0604020202020204" charset="0"/>
                  <a:ea typeface="Montserrat"/>
                  <a:cs typeface="Montserrat"/>
                  <a:sym typeface="Montserrat"/>
                </a:rPr>
                <a:t>Conduct, conflict resolution, restorative practices (Community Standards/Student Promise)</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342016" y="1028700"/>
            <a:ext cx="1917284" cy="1917284"/>
            <a:chOff x="0" y="0"/>
            <a:chExt cx="2556378" cy="2556378"/>
          </a:xfrm>
        </p:grpSpPr>
        <p:grpSp>
          <p:nvGrpSpPr>
            <p:cNvPr id="3" name="Group 3"/>
            <p:cNvGrpSpPr/>
            <p:nvPr/>
          </p:nvGrpSpPr>
          <p:grpSpPr>
            <a:xfrm>
              <a:off x="250542" y="97754"/>
              <a:ext cx="2055294" cy="2360871"/>
              <a:chOff x="0" y="0"/>
              <a:chExt cx="812800" cy="933645"/>
            </a:xfrm>
          </p:grpSpPr>
          <p:sp>
            <p:nvSpPr>
              <p:cNvPr id="4" name="Freeform 4"/>
              <p:cNvSpPr/>
              <p:nvPr/>
            </p:nvSpPr>
            <p:spPr>
              <a:xfrm>
                <a:off x="0" y="0"/>
                <a:ext cx="812800" cy="933645"/>
              </a:xfrm>
              <a:custGeom>
                <a:avLst/>
                <a:gdLst/>
                <a:ahLst/>
                <a:cxnLst/>
                <a:rect l="l" t="t" r="r" b="b"/>
                <a:pathLst>
                  <a:path w="812800" h="933645">
                    <a:moveTo>
                      <a:pt x="0" y="0"/>
                    </a:moveTo>
                    <a:lnTo>
                      <a:pt x="812800" y="0"/>
                    </a:lnTo>
                    <a:lnTo>
                      <a:pt x="812800" y="933645"/>
                    </a:lnTo>
                    <a:lnTo>
                      <a:pt x="0" y="933645"/>
                    </a:lnTo>
                    <a:close/>
                  </a:path>
                </a:pathLst>
              </a:custGeom>
              <a:blipFill>
                <a:blip r:embed="rId3"/>
                <a:stretch>
                  <a:fillRect l="-7433" r="-743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0" y="0"/>
              <a:ext cx="2556378" cy="2556378"/>
            </a:xfrm>
            <a:custGeom>
              <a:avLst/>
              <a:gdLst/>
              <a:ahLst/>
              <a:cxnLst/>
              <a:rect l="l" t="t" r="r" b="b"/>
              <a:pathLst>
                <a:path w="2556378" h="2556378">
                  <a:moveTo>
                    <a:pt x="0" y="0"/>
                  </a:moveTo>
                  <a:lnTo>
                    <a:pt x="2556378" y="0"/>
                  </a:lnTo>
                  <a:lnTo>
                    <a:pt x="2556378" y="2556378"/>
                  </a:lnTo>
                  <a:lnTo>
                    <a:pt x="0" y="25563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1028700" y="4298426"/>
            <a:ext cx="13827051" cy="5027530"/>
          </a:xfrm>
          <a:prstGeom prst="rect">
            <a:avLst/>
          </a:prstGeom>
        </p:spPr>
        <p:txBody>
          <a:bodyPr lIns="0" tIns="0" rIns="0" bIns="0" rtlCol="0" anchor="t">
            <a:spAutoFit/>
          </a:bodyPr>
          <a:lstStyle/>
          <a:p>
            <a:pPr marL="0" marR="0" lvl="0" indent="0" algn="l" defTabSz="914400" rtl="0" eaLnBrk="1" fontAlgn="auto" latinLnBrk="0" hangingPunct="1">
              <a:lnSpc>
                <a:spcPts val="3680"/>
              </a:lnSpc>
              <a:spcBef>
                <a:spcPts val="0"/>
              </a:spcBef>
              <a:spcAft>
                <a:spcPts val="0"/>
              </a:spcAft>
              <a:buClrTx/>
              <a:buSzTx/>
              <a:buFontTx/>
              <a:buNone/>
              <a:tabLst/>
              <a:defRPr/>
            </a:pPr>
            <a:r>
              <a:rPr kumimoji="0" lang="en-US" sz="2300" b="1" i="0" u="none" strike="noStrike" kern="1200" cap="none" spc="115" normalizeH="0" baseline="0" noProof="0" dirty="0">
                <a:ln>
                  <a:noFill/>
                </a:ln>
                <a:solidFill>
                  <a:srgbClr val="5A0722"/>
                </a:solidFill>
                <a:effectLst/>
                <a:uLnTx/>
                <a:uFillTx/>
                <a:latin typeface="Aileron" panose="020B0604020202020204" charset="0"/>
                <a:ea typeface="Montserrat Bold"/>
                <a:cs typeface="Montserrat Bold"/>
                <a:sym typeface="Montserrat Bold"/>
              </a:rPr>
              <a:t>In the spirit of cura personalis—a hallmark of Ignatian spirituality that calls us to care for the whole person—the CURA Network is a university-wide system for identifying, referring, and responding to student concerns.</a:t>
            </a:r>
          </a:p>
          <a:p>
            <a:pPr marL="0" marR="0" lvl="0" indent="0" algn="l" defTabSz="914400" rtl="0" eaLnBrk="1" fontAlgn="auto" latinLnBrk="0" hangingPunct="1">
              <a:lnSpc>
                <a:spcPts val="2560"/>
              </a:lnSpc>
              <a:spcBef>
                <a:spcPts val="0"/>
              </a:spcBef>
              <a:spcAft>
                <a:spcPts val="0"/>
              </a:spcAft>
              <a:buClrTx/>
              <a:buSzTx/>
              <a:buFontTx/>
              <a:buNone/>
              <a:tabLst/>
              <a:defRPr/>
            </a:pPr>
            <a:endParaRPr kumimoji="0" lang="en-US" sz="2300" b="1" i="0" u="none" strike="noStrike" kern="1200" cap="none" spc="115" normalizeH="0" baseline="0" noProof="0" dirty="0">
              <a:ln>
                <a:noFill/>
              </a:ln>
              <a:solidFill>
                <a:srgbClr val="5A0722"/>
              </a:solidFill>
              <a:effectLst/>
              <a:uLnTx/>
              <a:uFillTx/>
              <a:latin typeface="Aileron" panose="020B0604020202020204" charset="0"/>
              <a:ea typeface="Montserrat Bold"/>
              <a:cs typeface="Montserrat Bold"/>
              <a:sym typeface="Montserrat Bold"/>
            </a:endParaRPr>
          </a:p>
          <a:p>
            <a:pPr marL="0" marR="0" lvl="0" indent="0" algn="l" defTabSz="914400" rtl="0" eaLnBrk="1" fontAlgn="auto" latinLnBrk="0" hangingPunct="1">
              <a:lnSpc>
                <a:spcPts val="3680"/>
              </a:lnSpc>
              <a:spcBef>
                <a:spcPts val="0"/>
              </a:spcBef>
              <a:spcAft>
                <a:spcPts val="0"/>
              </a:spcAft>
              <a:buClrTx/>
              <a:buSzTx/>
              <a:buFontTx/>
              <a:buNone/>
              <a:tabLst/>
              <a:defRPr/>
            </a:pPr>
            <a:r>
              <a:rPr kumimoji="0" lang="en-US" sz="2300" b="1" i="0" u="none" strike="noStrike" kern="1200" cap="none" spc="115" normalizeH="0" baseline="0" noProof="0" dirty="0">
                <a:ln>
                  <a:noFill/>
                </a:ln>
                <a:solidFill>
                  <a:srgbClr val="5A0722"/>
                </a:solidFill>
                <a:effectLst/>
                <a:uLnTx/>
                <a:uFillTx/>
                <a:latin typeface="Aileron" panose="020B0604020202020204" charset="0"/>
                <a:ea typeface="Montserrat Bold"/>
                <a:cs typeface="Montserrat Bold"/>
                <a:sym typeface="Montserrat Bold"/>
              </a:rPr>
              <a:t>Led by the Office of the Dean of Students (ODOS), the CURA Network allows faculty, staff, and others to report academic, emotional, or personal concerns. Our team then connects students to the right support through case management, advocacy, and campus or community resources.</a:t>
            </a:r>
          </a:p>
          <a:p>
            <a:pPr marL="0" marR="0" lvl="0" indent="0" algn="l" defTabSz="914400" rtl="0" eaLnBrk="1" fontAlgn="auto" latinLnBrk="0" hangingPunct="1">
              <a:lnSpc>
                <a:spcPts val="3680"/>
              </a:lnSpc>
              <a:spcBef>
                <a:spcPts val="0"/>
              </a:spcBef>
              <a:spcAft>
                <a:spcPts val="0"/>
              </a:spcAft>
              <a:buClrTx/>
              <a:buSzTx/>
              <a:buFontTx/>
              <a:buNone/>
              <a:tabLst/>
              <a:defRPr/>
            </a:pPr>
            <a:endParaRPr kumimoji="0" lang="en-US" sz="2300" b="1" i="0" u="none" strike="noStrike" kern="1200" cap="none" spc="115" normalizeH="0" baseline="0" noProof="0" dirty="0">
              <a:ln>
                <a:noFill/>
              </a:ln>
              <a:solidFill>
                <a:srgbClr val="5A0722"/>
              </a:solidFill>
              <a:effectLst/>
              <a:uLnTx/>
              <a:uFillTx/>
              <a:latin typeface="Aileron" panose="020B0604020202020204" charset="0"/>
              <a:ea typeface="Montserrat Bold"/>
              <a:cs typeface="Montserrat Bold"/>
              <a:sym typeface="Montserrat Bold"/>
            </a:endParaRPr>
          </a:p>
          <a:p>
            <a:pPr marL="0" marR="0" lvl="0" indent="0" algn="l" defTabSz="914400" rtl="0" eaLnBrk="1" fontAlgn="auto" latinLnBrk="0" hangingPunct="1">
              <a:lnSpc>
                <a:spcPts val="3680"/>
              </a:lnSpc>
              <a:spcBef>
                <a:spcPts val="0"/>
              </a:spcBef>
              <a:spcAft>
                <a:spcPts val="0"/>
              </a:spcAft>
              <a:buClrTx/>
              <a:buSzTx/>
              <a:buFontTx/>
              <a:buNone/>
              <a:tabLst/>
              <a:defRPr/>
            </a:pPr>
            <a:r>
              <a:rPr kumimoji="0" lang="en-US" sz="2300" b="1" i="0" u="none" strike="noStrike" kern="1200" cap="none" spc="115" normalizeH="0" baseline="0" noProof="0" dirty="0">
                <a:ln>
                  <a:noFill/>
                </a:ln>
                <a:solidFill>
                  <a:srgbClr val="5A0722"/>
                </a:solidFill>
                <a:effectLst/>
                <a:uLnTx/>
                <a:uFillTx/>
                <a:latin typeface="Aileron" panose="020B0604020202020204" charset="0"/>
                <a:ea typeface="Montserrat Bold"/>
                <a:cs typeface="Montserrat Bold"/>
                <a:sym typeface="Montserrat Bold"/>
              </a:rPr>
              <a:t>Our team works to connect students with the care they need, when they need it—so no student faces challenges alone.</a:t>
            </a:r>
          </a:p>
        </p:txBody>
      </p:sp>
      <p:sp>
        <p:nvSpPr>
          <p:cNvPr id="7" name="Freeform 7"/>
          <p:cNvSpPr/>
          <p:nvPr/>
        </p:nvSpPr>
        <p:spPr>
          <a:xfrm>
            <a:off x="1028700" y="1028700"/>
            <a:ext cx="9006713" cy="2482932"/>
          </a:xfrm>
          <a:custGeom>
            <a:avLst/>
            <a:gdLst/>
            <a:ahLst/>
            <a:cxnLst/>
            <a:rect l="l" t="t" r="r" b="b"/>
            <a:pathLst>
              <a:path w="9006713" h="2482932">
                <a:moveTo>
                  <a:pt x="0" y="0"/>
                </a:moveTo>
                <a:lnTo>
                  <a:pt x="9006713" y="0"/>
                </a:lnTo>
                <a:lnTo>
                  <a:pt x="9006713" y="2482932"/>
                </a:lnTo>
                <a:lnTo>
                  <a:pt x="0" y="2482932"/>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12938743" y="3046751"/>
            <a:ext cx="4320557" cy="720068"/>
          </a:xfrm>
          <a:prstGeom prst="rect">
            <a:avLst/>
          </a:prstGeom>
        </p:spPr>
        <p:txBody>
          <a:bodyPr lIns="0" tIns="0" rIns="0" bIns="0" rtlCol="0" anchor="t">
            <a:spAutoFit/>
          </a:bodyPr>
          <a:lstStyle/>
          <a:p>
            <a:pPr marL="0" marR="0" lvl="0" indent="0" algn="r" defTabSz="914400" rtl="0" eaLnBrk="1" fontAlgn="auto" latinLnBrk="0" hangingPunct="1">
              <a:lnSpc>
                <a:spcPts val="1883"/>
              </a:lnSpc>
              <a:spcBef>
                <a:spcPts val="0"/>
              </a:spcBef>
              <a:spcAft>
                <a:spcPts val="0"/>
              </a:spcAft>
              <a:buClrTx/>
              <a:buSzTx/>
              <a:buFontTx/>
              <a:buNone/>
              <a:tabLst/>
              <a:defRPr/>
            </a:pPr>
            <a:r>
              <a:rPr kumimoji="0" lang="en-US" sz="1793" b="0" i="0" u="none" strike="noStrike" kern="1200" cap="none" spc="89" normalizeH="0" baseline="0" noProof="0">
                <a:ln>
                  <a:noFill/>
                </a:ln>
                <a:solidFill>
                  <a:srgbClr val="5A0722"/>
                </a:solidFill>
                <a:effectLst/>
                <a:uLnTx/>
                <a:uFillTx/>
                <a:latin typeface="Montserrat"/>
                <a:ea typeface="Montserrat"/>
                <a:cs typeface="Montserrat"/>
                <a:sym typeface="Montserrat"/>
              </a:rPr>
              <a:t>One referral can make a difference.</a:t>
            </a:r>
          </a:p>
          <a:p>
            <a:pPr marL="0" marR="0" lvl="0" indent="0" algn="r" defTabSz="914400" rtl="0" eaLnBrk="1" fontAlgn="auto" latinLnBrk="0" hangingPunct="1">
              <a:lnSpc>
                <a:spcPts val="1883"/>
              </a:lnSpc>
              <a:spcBef>
                <a:spcPts val="0"/>
              </a:spcBef>
              <a:spcAft>
                <a:spcPts val="0"/>
              </a:spcAft>
              <a:buClrTx/>
              <a:buSzTx/>
              <a:buFontTx/>
              <a:buNone/>
              <a:tabLst/>
              <a:defRPr/>
            </a:pPr>
            <a:r>
              <a:rPr kumimoji="0" lang="en-US" sz="1793" b="0" i="0" u="none" strike="noStrike" kern="1200" cap="none" spc="89" normalizeH="0" baseline="0" noProof="0">
                <a:ln>
                  <a:noFill/>
                </a:ln>
                <a:solidFill>
                  <a:srgbClr val="5A0722"/>
                </a:solidFill>
                <a:effectLst/>
                <a:uLnTx/>
                <a:uFillTx/>
                <a:latin typeface="Montserrat"/>
                <a:ea typeface="Montserrat"/>
                <a:cs typeface="Montserrat"/>
                <a:sym typeface="Montserrat"/>
              </a:rPr>
              <a:t>Support Starts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9144000" cy="1575038"/>
          </a:xfrm>
          <a:prstGeom prst="rect">
            <a:avLst/>
          </a:prstGeom>
          <a:solidFill>
            <a:srgbClr val="5A072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5044063" y="1700866"/>
            <a:ext cx="8422327" cy="8297542"/>
          </a:xfrm>
          <a:custGeom>
            <a:avLst/>
            <a:gdLst/>
            <a:ahLst/>
            <a:cxnLst/>
            <a:rect l="l" t="t" r="r" b="b"/>
            <a:pathLst>
              <a:path w="8422327" h="8297542">
                <a:moveTo>
                  <a:pt x="0" y="0"/>
                </a:moveTo>
                <a:lnTo>
                  <a:pt x="8422327" y="0"/>
                </a:lnTo>
                <a:lnTo>
                  <a:pt x="8422327" y="8297543"/>
                </a:lnTo>
                <a:lnTo>
                  <a:pt x="0" y="8297543"/>
                </a:lnTo>
                <a:lnTo>
                  <a:pt x="0" y="0"/>
                </a:lnTo>
                <a:close/>
              </a:path>
            </a:pathLst>
          </a:custGeom>
          <a:blipFill>
            <a:blip r:embed="rId3"/>
            <a:stretch>
              <a:fillRect l="-2641" t="-418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504261" y="3956586"/>
            <a:ext cx="4878447" cy="2297628"/>
          </a:xfrm>
          <a:prstGeom prst="rect">
            <a:avLst/>
          </a:prstGeom>
        </p:spPr>
        <p:txBody>
          <a:bodyPr lIns="0" tIns="0" rIns="0" bIns="0" rtlCol="0" anchor="t">
            <a:spAutoFit/>
          </a:bodyPr>
          <a:lstStyle/>
          <a:p>
            <a:pPr marL="0" marR="0" lvl="0" indent="0" algn="r" defTabSz="914400" rtl="0" eaLnBrk="1" fontAlgn="auto" latinLnBrk="0" hangingPunct="1">
              <a:lnSpc>
                <a:spcPts val="2667"/>
              </a:lnSpc>
              <a:spcBef>
                <a:spcPts val="0"/>
              </a:spcBef>
              <a:spcAft>
                <a:spcPts val="0"/>
              </a:spcAft>
              <a:buClrTx/>
              <a:buSzTx/>
              <a:buFontTx/>
              <a:buNone/>
              <a:tabLst/>
              <a:defRPr/>
            </a:pPr>
            <a:r>
              <a:rPr kumimoji="0" lang="en-US" sz="1905" b="1" i="0" u="none" strike="noStrike" kern="1200" cap="none" spc="0" normalizeH="0" baseline="0" noProof="0" dirty="0">
                <a:ln>
                  <a:noFill/>
                </a:ln>
                <a:solidFill>
                  <a:srgbClr val="5A0722"/>
                </a:solidFill>
                <a:effectLst/>
                <a:uLnTx/>
                <a:uFillTx/>
                <a:latin typeface="Arial Bold"/>
                <a:ea typeface="Arial Bold"/>
                <a:cs typeface="Arial Bold"/>
                <a:sym typeface="Arial Bold"/>
              </a:rPr>
              <a:t>PERSONAL CONCERNS: CARE</a:t>
            </a:r>
          </a:p>
          <a:p>
            <a:pPr marL="0" marR="0" lvl="0" indent="0" algn="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A0722"/>
                </a:solidFill>
                <a:effectLst/>
                <a:uLnTx/>
                <a:uFillTx/>
                <a:latin typeface="Arial"/>
                <a:ea typeface="Arial"/>
                <a:cs typeface="Arial"/>
                <a:sym typeface="Arial"/>
              </a:rPr>
              <a:t>Refer students who may need general assistance overcoming serious or complex personal difficulties or getting connected to resources. Examples include: students struggling with general mental health concerns or food/ housing insecurity, or managing a unique personal financial emergency.</a:t>
            </a:r>
          </a:p>
          <a:p>
            <a:pPr marL="0" marR="0" lvl="0" indent="0" algn="r" defTabSz="914400" rtl="0" eaLnBrk="1" fontAlgn="auto" latinLnBrk="0" hangingPunct="1">
              <a:lnSpc>
                <a:spcPts val="2239"/>
              </a:lnSpc>
              <a:spcBef>
                <a:spcPts val="0"/>
              </a:spcBef>
              <a:spcAft>
                <a:spcPts val="0"/>
              </a:spcAft>
              <a:buClrTx/>
              <a:buSzTx/>
              <a:buFontTx/>
              <a:buNone/>
              <a:tabLst/>
              <a:defRPr/>
            </a:pPr>
            <a:r>
              <a:rPr kumimoji="0" lang="en-US" sz="1599" b="1" i="1" u="none" strike="noStrike" kern="1200" cap="none" spc="0" normalizeH="0" baseline="0" noProof="0" dirty="0">
                <a:ln>
                  <a:noFill/>
                </a:ln>
                <a:solidFill>
                  <a:srgbClr val="004E54"/>
                </a:solidFill>
                <a:effectLst/>
                <a:uLnTx/>
                <a:uFillTx/>
                <a:latin typeface="Arial Bold Italics"/>
                <a:ea typeface="Arial Bold Italics"/>
                <a:cs typeface="Arial Bold Italics"/>
                <a:sym typeface="Arial Bold Italics"/>
              </a:rPr>
              <a:t>OFFICE OF THE DEAN OF STUDENTS - SOS</a:t>
            </a:r>
          </a:p>
        </p:txBody>
      </p:sp>
      <p:sp>
        <p:nvSpPr>
          <p:cNvPr id="5" name="TextBox 5"/>
          <p:cNvSpPr txBox="1"/>
          <p:nvPr/>
        </p:nvSpPr>
        <p:spPr>
          <a:xfrm>
            <a:off x="13041682" y="3956586"/>
            <a:ext cx="5099673" cy="2906989"/>
          </a:xfrm>
          <a:prstGeom prst="rect">
            <a:avLst/>
          </a:prstGeom>
        </p:spPr>
        <p:txBody>
          <a:bodyPr lIns="0" tIns="0" rIns="0" bIns="0" rtlCol="0" anchor="t">
            <a:spAutoFit/>
          </a:bodyPr>
          <a:lstStyle/>
          <a:p>
            <a:pPr marL="0" marR="0" lvl="0" indent="0" algn="l" defTabSz="914400" rtl="0" eaLnBrk="1" fontAlgn="auto" latinLnBrk="0" hangingPunct="1">
              <a:lnSpc>
                <a:spcPts val="2667"/>
              </a:lnSpc>
              <a:spcBef>
                <a:spcPts val="0"/>
              </a:spcBef>
              <a:spcAft>
                <a:spcPts val="0"/>
              </a:spcAft>
              <a:buClrTx/>
              <a:buSzTx/>
              <a:buFontTx/>
              <a:buNone/>
              <a:tabLst/>
              <a:defRPr/>
            </a:pPr>
            <a:r>
              <a:rPr kumimoji="0" lang="en-US" sz="1905" b="1" i="0" u="none" strike="noStrike" kern="1200" cap="none" spc="0" normalizeH="0" baseline="0" noProof="0" dirty="0">
                <a:ln>
                  <a:noFill/>
                </a:ln>
                <a:solidFill>
                  <a:srgbClr val="5A0722"/>
                </a:solidFill>
                <a:effectLst/>
                <a:uLnTx/>
                <a:uFillTx/>
                <a:latin typeface="Arial Bold"/>
                <a:ea typeface="Arial Bold"/>
                <a:cs typeface="Arial Bold"/>
                <a:sym typeface="Arial Bold"/>
              </a:rPr>
              <a:t>HARASSMENT &amp; SEXUAL</a:t>
            </a:r>
          </a:p>
          <a:p>
            <a:pPr marL="0" marR="0" lvl="0" indent="0" algn="l" defTabSz="914400" rtl="0" eaLnBrk="1" fontAlgn="auto" latinLnBrk="0" hangingPunct="1">
              <a:lnSpc>
                <a:spcPts val="2667"/>
              </a:lnSpc>
              <a:spcBef>
                <a:spcPts val="0"/>
              </a:spcBef>
              <a:spcAft>
                <a:spcPts val="0"/>
              </a:spcAft>
              <a:buClrTx/>
              <a:buSzTx/>
              <a:buFontTx/>
              <a:buNone/>
              <a:tabLst/>
              <a:defRPr/>
            </a:pPr>
            <a:r>
              <a:rPr kumimoji="0" lang="en-US" sz="1905" b="1" i="0" u="none" strike="noStrike" kern="1200" cap="none" spc="0" normalizeH="0" baseline="0" noProof="0" dirty="0">
                <a:ln>
                  <a:noFill/>
                </a:ln>
                <a:solidFill>
                  <a:srgbClr val="5A0722"/>
                </a:solidFill>
                <a:effectLst/>
                <a:uLnTx/>
                <a:uFillTx/>
                <a:latin typeface="Arial Bold"/>
                <a:ea typeface="Arial Bold"/>
                <a:cs typeface="Arial Bold"/>
                <a:sym typeface="Arial Bold"/>
              </a:rPr>
              <a:t>MISCONDUCT CONCERNS</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A0722"/>
                </a:solidFill>
                <a:effectLst/>
                <a:uLnTx/>
                <a:uFillTx/>
                <a:latin typeface="Arial"/>
                <a:ea typeface="Arial"/>
                <a:cs typeface="Arial"/>
                <a:sym typeface="Arial"/>
              </a:rPr>
              <a:t>Report alleged or suspected discrimination, sexual</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A0722"/>
                </a:solidFill>
                <a:effectLst/>
                <a:uLnTx/>
                <a:uFillTx/>
                <a:latin typeface="Arial"/>
                <a:ea typeface="Arial"/>
                <a:cs typeface="Arial"/>
                <a:sym typeface="Arial"/>
              </a:rPr>
              <a:t>misconduct, or equity-based retaliation by or against</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A0722"/>
                </a:solidFill>
                <a:effectLst/>
                <a:uLnTx/>
                <a:uFillTx/>
                <a:latin typeface="Arial"/>
                <a:ea typeface="Arial"/>
                <a:cs typeface="Arial"/>
                <a:sym typeface="Arial"/>
              </a:rPr>
              <a:t>any student or employee. Examples include reports of </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A0722"/>
                </a:solidFill>
                <a:effectLst/>
                <a:uLnTx/>
                <a:uFillTx/>
                <a:latin typeface="Arial"/>
                <a:ea typeface="Arial"/>
                <a:cs typeface="Arial"/>
                <a:sym typeface="Arial"/>
              </a:rPr>
              <a:t>sexual assault, stalking, dating/domestic violence, </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A0722"/>
                </a:solidFill>
                <a:effectLst/>
                <a:uLnTx/>
                <a:uFillTx/>
                <a:latin typeface="Arial"/>
                <a:ea typeface="Arial"/>
                <a:cs typeface="Arial"/>
                <a:sym typeface="Arial"/>
              </a:rPr>
              <a:t>and harassment/misconduct of any kind motivated by</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A0722"/>
                </a:solidFill>
                <a:effectLst/>
                <a:uLnTx/>
                <a:uFillTx/>
                <a:latin typeface="Arial"/>
                <a:ea typeface="Arial"/>
                <a:cs typeface="Arial"/>
                <a:sym typeface="Arial"/>
              </a:rPr>
              <a:t>an individual’s membership in a protected class.</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1" i="1" u="none" strike="noStrike" kern="1200" cap="none" spc="0" normalizeH="0" baseline="0" noProof="0" dirty="0">
                <a:ln>
                  <a:noFill/>
                </a:ln>
                <a:solidFill>
                  <a:srgbClr val="888888"/>
                </a:solidFill>
                <a:effectLst/>
                <a:uLnTx/>
                <a:uFillTx/>
                <a:latin typeface="Arial Bold Italics"/>
                <a:ea typeface="Arial Bold Italics"/>
                <a:cs typeface="Arial Bold Italics"/>
                <a:sym typeface="Arial Bold Italics"/>
              </a:rPr>
              <a:t>OFFICE FOR EQUITY &amp; COMPLIANCE (OEC)</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1" i="1" u="none" strike="noStrike" kern="1200" cap="none" spc="0" normalizeH="0" baseline="0" noProof="0" dirty="0">
                <a:ln>
                  <a:noFill/>
                </a:ln>
                <a:solidFill>
                  <a:srgbClr val="888888"/>
                </a:solidFill>
                <a:effectLst/>
                <a:uLnTx/>
                <a:uFillTx/>
                <a:latin typeface="Arial Bold Italics"/>
                <a:ea typeface="Arial Bold Italics"/>
                <a:cs typeface="Arial Bold Italics"/>
                <a:sym typeface="Arial Bold Italics"/>
              </a:rPr>
              <a:t>OFFICE OF THE DEAN OF STUDENTS</a:t>
            </a:r>
          </a:p>
        </p:txBody>
      </p:sp>
      <p:sp>
        <p:nvSpPr>
          <p:cNvPr id="6" name="TextBox 6"/>
          <p:cNvSpPr txBox="1"/>
          <p:nvPr/>
        </p:nvSpPr>
        <p:spPr>
          <a:xfrm>
            <a:off x="11718795" y="7851780"/>
            <a:ext cx="4878447" cy="1406520"/>
          </a:xfrm>
          <a:prstGeom prst="rect">
            <a:avLst/>
          </a:prstGeom>
        </p:spPr>
        <p:txBody>
          <a:bodyPr lIns="0" tIns="0" rIns="0" bIns="0" rtlCol="0" anchor="t">
            <a:spAutoFit/>
          </a:bodyPr>
          <a:lstStyle/>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1" i="0" u="none" strike="noStrike" kern="1200" cap="none" spc="0" normalizeH="0" baseline="0" noProof="0">
                <a:ln>
                  <a:noFill/>
                </a:ln>
                <a:solidFill>
                  <a:srgbClr val="5A0722"/>
                </a:solidFill>
                <a:effectLst/>
                <a:uLnTx/>
                <a:uFillTx/>
                <a:latin typeface="Arial Bold"/>
                <a:ea typeface="Arial Bold"/>
                <a:cs typeface="Arial Bold"/>
                <a:sym typeface="Arial Bold"/>
              </a:rPr>
              <a:t>ACADEMIC CONCERNS</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5A0722"/>
                </a:solidFill>
                <a:effectLst/>
                <a:uLnTx/>
                <a:uFillTx/>
                <a:latin typeface="Arial"/>
                <a:ea typeface="Arial"/>
                <a:cs typeface="Arial"/>
                <a:sym typeface="Arial"/>
              </a:rPr>
              <a:t>Report concerns about academic performance,</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5A0722"/>
                </a:solidFill>
                <a:effectLst/>
                <a:uLnTx/>
                <a:uFillTx/>
                <a:latin typeface="Arial"/>
                <a:ea typeface="Arial"/>
                <a:cs typeface="Arial"/>
                <a:sym typeface="Arial"/>
              </a:rPr>
              <a:t>class attendance, or general academic engagement</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1" i="1" u="none" strike="noStrike" kern="1200" cap="none" spc="0" normalizeH="0" baseline="0" noProof="0">
                <a:ln>
                  <a:noFill/>
                </a:ln>
                <a:solidFill>
                  <a:srgbClr val="888888"/>
                </a:solidFill>
                <a:effectLst/>
                <a:uLnTx/>
                <a:uFillTx/>
                <a:latin typeface="Arial Bold Italics"/>
                <a:ea typeface="Arial Bold Italics"/>
                <a:cs typeface="Arial Bold Italics"/>
                <a:sym typeface="Arial Bold Italics"/>
              </a:rPr>
              <a:t>STUDENT ACADEMIC SERVICES</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1" i="1" u="none" strike="noStrike" kern="1200" cap="none" spc="0" normalizeH="0" baseline="0" noProof="0">
                <a:ln>
                  <a:noFill/>
                </a:ln>
                <a:solidFill>
                  <a:srgbClr val="888888"/>
                </a:solidFill>
                <a:effectLst/>
                <a:uLnTx/>
                <a:uFillTx/>
                <a:latin typeface="Arial Bold Italics"/>
                <a:ea typeface="Arial Bold Italics"/>
                <a:cs typeface="Arial Bold Italics"/>
                <a:sym typeface="Arial Bold Italics"/>
              </a:rPr>
              <a:t>and COLLEGES/SCHOOLS</a:t>
            </a:r>
          </a:p>
        </p:txBody>
      </p:sp>
      <p:sp>
        <p:nvSpPr>
          <p:cNvPr id="7" name="TextBox 7"/>
          <p:cNvSpPr txBox="1"/>
          <p:nvPr/>
        </p:nvSpPr>
        <p:spPr>
          <a:xfrm>
            <a:off x="500883" y="350335"/>
            <a:ext cx="8142235" cy="810607"/>
          </a:xfrm>
          <a:prstGeom prst="rect">
            <a:avLst/>
          </a:prstGeom>
        </p:spPr>
        <p:txBody>
          <a:bodyPr lIns="0" tIns="0" rIns="0" bIns="0" rtlCol="0" anchor="t">
            <a:spAutoFit/>
          </a:bodyPr>
          <a:lstStyle/>
          <a:p>
            <a:pPr marL="0" marR="0" lvl="0" indent="0" algn="l" defTabSz="914400" rtl="0" eaLnBrk="1" fontAlgn="auto" latinLnBrk="0" hangingPunct="1">
              <a:lnSpc>
                <a:spcPts val="6765"/>
              </a:lnSpc>
              <a:spcBef>
                <a:spcPts val="0"/>
              </a:spcBef>
              <a:spcAft>
                <a:spcPts val="0"/>
              </a:spcAft>
              <a:buClrTx/>
              <a:buSzTx/>
              <a:buFontTx/>
              <a:buNone/>
              <a:tabLst/>
              <a:defRPr/>
            </a:pPr>
            <a:r>
              <a:rPr kumimoji="0" lang="en-US" sz="5500" b="0" i="0" u="none" strike="noStrike" kern="1200" cap="none" spc="330" normalizeH="0" baseline="0" noProof="0" dirty="0">
                <a:ln>
                  <a:noFill/>
                </a:ln>
                <a:solidFill>
                  <a:srgbClr val="FFFFFF"/>
                </a:solidFill>
                <a:effectLst/>
                <a:uLnTx/>
                <a:uFillTx/>
                <a:latin typeface="Asap Condensed Bold" panose="020B0604020202020204" charset="0"/>
                <a:ea typeface="Pluma Bold"/>
                <a:cs typeface="Pluma Bold"/>
                <a:sym typeface="Pluma Bold"/>
              </a:rPr>
              <a:t>CURA Network</a:t>
            </a:r>
          </a:p>
        </p:txBody>
      </p:sp>
      <p:sp>
        <p:nvSpPr>
          <p:cNvPr id="8" name="TextBox 8"/>
          <p:cNvSpPr txBox="1"/>
          <p:nvPr/>
        </p:nvSpPr>
        <p:spPr>
          <a:xfrm>
            <a:off x="1789014" y="7989828"/>
            <a:ext cx="4878447" cy="1130423"/>
          </a:xfrm>
          <a:prstGeom prst="rect">
            <a:avLst/>
          </a:prstGeom>
        </p:spPr>
        <p:txBody>
          <a:bodyPr lIns="0" tIns="0" rIns="0" bIns="0" rtlCol="0" anchor="t">
            <a:spAutoFit/>
          </a:bodyPr>
          <a:lstStyle/>
          <a:p>
            <a:pPr marL="0" marR="0" lvl="0" indent="0" algn="r" defTabSz="914400" rtl="0" eaLnBrk="1" fontAlgn="auto" latinLnBrk="0" hangingPunct="1">
              <a:lnSpc>
                <a:spcPts val="2239"/>
              </a:lnSpc>
              <a:spcBef>
                <a:spcPts val="0"/>
              </a:spcBef>
              <a:spcAft>
                <a:spcPts val="0"/>
              </a:spcAft>
              <a:buClrTx/>
              <a:buSzTx/>
              <a:buFontTx/>
              <a:buNone/>
              <a:tabLst/>
              <a:defRPr/>
            </a:pPr>
            <a:r>
              <a:rPr kumimoji="0" lang="en-US" sz="1599" b="1" i="0" u="none" strike="noStrike" kern="1200" cap="none" spc="0" normalizeH="0" baseline="0" noProof="0" dirty="0">
                <a:ln>
                  <a:noFill/>
                </a:ln>
                <a:solidFill>
                  <a:srgbClr val="5A0722"/>
                </a:solidFill>
                <a:effectLst/>
                <a:uLnTx/>
                <a:uFillTx/>
                <a:latin typeface="Arial Bold"/>
                <a:ea typeface="Arial Bold"/>
                <a:cs typeface="Arial Bold"/>
                <a:sym typeface="Arial Bold"/>
              </a:rPr>
              <a:t>STUDENT CONDUCT &amp; CONFLICT CONCERNS</a:t>
            </a:r>
          </a:p>
          <a:p>
            <a:pPr marL="0" marR="0" lvl="0" indent="0" algn="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A0722"/>
                </a:solidFill>
                <a:effectLst/>
                <a:uLnTx/>
                <a:uFillTx/>
                <a:latin typeface="Arial"/>
                <a:ea typeface="Arial"/>
                <a:cs typeface="Arial"/>
                <a:sym typeface="Arial"/>
              </a:rPr>
              <a:t>Report student conflict(s) and/or alleged violations of Loyola’s Community </a:t>
            </a:r>
            <a:r>
              <a:rPr kumimoji="0" lang="en-US" sz="1599" b="0" i="0" u="none" strike="noStrike" kern="1200" cap="none" spc="0" normalizeH="0" baseline="0" noProof="0" dirty="0" err="1">
                <a:ln>
                  <a:noFill/>
                </a:ln>
                <a:solidFill>
                  <a:srgbClr val="5A0722"/>
                </a:solidFill>
                <a:effectLst/>
                <a:uLnTx/>
                <a:uFillTx/>
                <a:latin typeface="Arial"/>
                <a:ea typeface="Arial"/>
                <a:cs typeface="Arial"/>
                <a:sym typeface="Arial"/>
              </a:rPr>
              <a:t>Standardst</a:t>
            </a:r>
            <a:endParaRPr kumimoji="0" lang="en-US" sz="1599" b="0" i="0" u="none" strike="noStrike" kern="1200" cap="none" spc="0" normalizeH="0" baseline="0" noProof="0" dirty="0">
              <a:ln>
                <a:noFill/>
              </a:ln>
              <a:solidFill>
                <a:srgbClr val="5A0722"/>
              </a:solidFill>
              <a:effectLst/>
              <a:uLnTx/>
              <a:uFillTx/>
              <a:latin typeface="Arial"/>
              <a:ea typeface="Arial"/>
              <a:cs typeface="Arial"/>
              <a:sym typeface="Arial"/>
            </a:endParaRPr>
          </a:p>
          <a:p>
            <a:pPr marL="0" marR="0" lvl="0" indent="0" algn="r" defTabSz="914400" rtl="0" eaLnBrk="1" fontAlgn="auto" latinLnBrk="0" hangingPunct="1">
              <a:lnSpc>
                <a:spcPts val="2239"/>
              </a:lnSpc>
              <a:spcBef>
                <a:spcPts val="0"/>
              </a:spcBef>
              <a:spcAft>
                <a:spcPts val="0"/>
              </a:spcAft>
              <a:buClrTx/>
              <a:buSzTx/>
              <a:buFontTx/>
              <a:buNone/>
              <a:tabLst/>
              <a:defRPr/>
            </a:pPr>
            <a:r>
              <a:rPr kumimoji="0" lang="en-US" sz="1599" b="1" i="1" u="none" strike="noStrike" kern="1200" cap="none" spc="0" normalizeH="0" baseline="0" noProof="0" dirty="0">
                <a:ln>
                  <a:noFill/>
                </a:ln>
                <a:solidFill>
                  <a:srgbClr val="00808A"/>
                </a:solidFill>
                <a:effectLst/>
                <a:uLnTx/>
                <a:uFillTx/>
                <a:latin typeface="Arial Bold Italics"/>
                <a:ea typeface="Arial Bold Italics"/>
                <a:cs typeface="Arial Bold Italics"/>
                <a:sym typeface="Arial Bold Italics"/>
              </a:rPr>
              <a:t>OFFICE OF THE DEAN OF STUDENTS - SRCR</a:t>
            </a:r>
          </a:p>
        </p:txBody>
      </p:sp>
      <p:sp>
        <p:nvSpPr>
          <p:cNvPr id="9" name="TextBox 9"/>
          <p:cNvSpPr txBox="1"/>
          <p:nvPr/>
        </p:nvSpPr>
        <p:spPr>
          <a:xfrm>
            <a:off x="10353579" y="1107029"/>
            <a:ext cx="5376206" cy="1469337"/>
          </a:xfrm>
          <a:prstGeom prst="rect">
            <a:avLst/>
          </a:prstGeom>
        </p:spPr>
        <p:txBody>
          <a:bodyPr lIns="0" tIns="0" rIns="0" bIns="0" rtlCol="0" anchor="t">
            <a:spAutoFit/>
          </a:bodyPr>
          <a:lstStyle/>
          <a:p>
            <a:pPr marL="0" marR="0" lvl="0" indent="0" algn="just" defTabSz="914400" rtl="0" eaLnBrk="1" fontAlgn="auto" latinLnBrk="0" hangingPunct="1">
              <a:lnSpc>
                <a:spcPts val="2667"/>
              </a:lnSpc>
              <a:spcBef>
                <a:spcPts val="0"/>
              </a:spcBef>
              <a:spcAft>
                <a:spcPts val="0"/>
              </a:spcAft>
              <a:buClrTx/>
              <a:buSzTx/>
              <a:buFontTx/>
              <a:buNone/>
              <a:tabLst/>
              <a:defRPr/>
            </a:pPr>
            <a:r>
              <a:rPr kumimoji="0" lang="en-US" sz="1905" b="1" i="0" u="none" strike="noStrike" kern="1200" cap="none" spc="0" normalizeH="0" baseline="0" noProof="0" dirty="0">
                <a:ln>
                  <a:noFill/>
                </a:ln>
                <a:solidFill>
                  <a:srgbClr val="5A0722"/>
                </a:solidFill>
                <a:effectLst/>
                <a:uLnTx/>
                <a:uFillTx/>
                <a:latin typeface="Arial Bold"/>
                <a:ea typeface="Arial Bold"/>
                <a:cs typeface="Arial Bold"/>
                <a:sym typeface="Arial Bold"/>
              </a:rPr>
              <a:t>BEHAVIORAL CONCERNS: BCT</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A0722"/>
                </a:solidFill>
                <a:effectLst/>
                <a:uLnTx/>
                <a:uFillTx/>
                <a:latin typeface="Arial"/>
                <a:ea typeface="Arial"/>
                <a:cs typeface="Arial"/>
                <a:sym typeface="Arial"/>
              </a:rPr>
              <a:t>Refer students whose behavior presents a possible threat to safety or well-being of oneself or others (e.g., suicide ideation, self-harm, violence or threats against others). </a:t>
            </a:r>
          </a:p>
          <a:p>
            <a:pPr marL="0" marR="0" lvl="0" indent="0" algn="just" defTabSz="914400" rtl="0" eaLnBrk="1" fontAlgn="auto" latinLnBrk="0" hangingPunct="1">
              <a:lnSpc>
                <a:spcPts val="2239"/>
              </a:lnSpc>
              <a:spcBef>
                <a:spcPts val="0"/>
              </a:spcBef>
              <a:spcAft>
                <a:spcPts val="0"/>
              </a:spcAft>
              <a:buClrTx/>
              <a:buSzTx/>
              <a:buFontTx/>
              <a:buNone/>
              <a:tabLst/>
              <a:defRPr/>
            </a:pPr>
            <a:r>
              <a:rPr kumimoji="0" lang="en-US" sz="1599" b="1" i="1" u="none" strike="noStrike" kern="1200" cap="none" spc="0" normalizeH="0" baseline="0" noProof="0" dirty="0">
                <a:ln>
                  <a:noFill/>
                </a:ln>
                <a:solidFill>
                  <a:srgbClr val="004E54"/>
                </a:solidFill>
                <a:effectLst/>
                <a:uLnTx/>
                <a:uFillTx/>
                <a:latin typeface="Arial Bold Italics"/>
                <a:ea typeface="Arial Bold Italics"/>
                <a:cs typeface="Arial Bold Italics"/>
                <a:sym typeface="Arial Bold Italics"/>
              </a:rPr>
              <a:t>OFFICE OF THE DEAN OF STUDENTS - SOS</a:t>
            </a:r>
          </a:p>
        </p:txBody>
      </p:sp>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88888"/>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9220200" cy="10287000"/>
            <a:chOff x="0" y="0"/>
            <a:chExt cx="2428365" cy="2709333"/>
          </a:xfrm>
        </p:grpSpPr>
        <p:sp>
          <p:nvSpPr>
            <p:cNvPr id="3" name="Freeform 3"/>
            <p:cNvSpPr/>
            <p:nvPr/>
          </p:nvSpPr>
          <p:spPr>
            <a:xfrm>
              <a:off x="0" y="0"/>
              <a:ext cx="2428365" cy="2709333"/>
            </a:xfrm>
            <a:custGeom>
              <a:avLst/>
              <a:gdLst/>
              <a:ahLst/>
              <a:cxnLst/>
              <a:rect l="l" t="t" r="r" b="b"/>
              <a:pathLst>
                <a:path w="2428365" h="2709333">
                  <a:moveTo>
                    <a:pt x="0" y="0"/>
                  </a:moveTo>
                  <a:lnTo>
                    <a:pt x="2428365" y="0"/>
                  </a:lnTo>
                  <a:lnTo>
                    <a:pt x="2428365" y="2709333"/>
                  </a:lnTo>
                  <a:lnTo>
                    <a:pt x="0" y="2709333"/>
                  </a:lnTo>
                  <a:close/>
                </a:path>
              </a:pathLst>
            </a:custGeom>
            <a:solidFill>
              <a:srgbClr val="88888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57150"/>
              <a:ext cx="2428365" cy="2766483"/>
            </a:xfrm>
            <a:prstGeom prst="rect">
              <a:avLst/>
            </a:prstGeom>
          </p:spPr>
          <p:txBody>
            <a:bodyPr lIns="50800" tIns="50800" rIns="50800" bIns="50800" rtlCol="0" anchor="ctr"/>
            <a:lstStyle/>
            <a:p>
              <a:pPr marL="0" marR="0" lvl="0" indent="0" algn="ctr" defTabSz="914400" rtl="0" eaLnBrk="1" fontAlgn="auto" latinLnBrk="0" hangingPunct="1">
                <a:lnSpc>
                  <a:spcPts val="315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1052417" y="1292117"/>
            <a:ext cx="7115367" cy="3557683"/>
            <a:chOff x="0" y="0"/>
            <a:chExt cx="6350000" cy="3175000"/>
          </a:xfrm>
        </p:grpSpPr>
        <p:sp>
          <p:nvSpPr>
            <p:cNvPr id="6" name="Freeform 6"/>
            <p:cNvSpPr/>
            <p:nvPr/>
          </p:nvSpPr>
          <p:spPr>
            <a:xfrm>
              <a:off x="0" y="0"/>
              <a:ext cx="6350000" cy="3175000"/>
            </a:xfrm>
            <a:custGeom>
              <a:avLst/>
              <a:gdLst/>
              <a:ahLst/>
              <a:cxnLst/>
              <a:rect l="l" t="t" r="r" b="b"/>
              <a:pathLst>
                <a:path w="6350000" h="3175000">
                  <a:moveTo>
                    <a:pt x="0" y="2286000"/>
                  </a:moveTo>
                  <a:lnTo>
                    <a:pt x="0" y="889000"/>
                  </a:lnTo>
                  <a:cubicBezTo>
                    <a:pt x="0" y="397510"/>
                    <a:pt x="397510" y="0"/>
                    <a:pt x="889000" y="0"/>
                  </a:cubicBezTo>
                  <a:lnTo>
                    <a:pt x="5461000" y="0"/>
                  </a:lnTo>
                  <a:cubicBezTo>
                    <a:pt x="5952490" y="0"/>
                    <a:pt x="6350000" y="397510"/>
                    <a:pt x="6350000" y="889000"/>
                  </a:cubicBezTo>
                  <a:lnTo>
                    <a:pt x="6350000" y="2286000"/>
                  </a:lnTo>
                  <a:cubicBezTo>
                    <a:pt x="6350000" y="2777490"/>
                    <a:pt x="5952490" y="3175000"/>
                    <a:pt x="5461000" y="3175000"/>
                  </a:cubicBezTo>
                  <a:lnTo>
                    <a:pt x="889000" y="3175000"/>
                  </a:lnTo>
                  <a:cubicBezTo>
                    <a:pt x="397510" y="3175000"/>
                    <a:pt x="0" y="2777490"/>
                    <a:pt x="0" y="2286000"/>
                  </a:cubicBezTo>
                  <a:close/>
                </a:path>
              </a:pathLst>
            </a:custGeom>
            <a:blipFill>
              <a:blip r:embed="rId3"/>
              <a:stretch>
                <a:fillRect t="-2999" b="-2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052417" y="5437200"/>
            <a:ext cx="7115367" cy="3557683"/>
            <a:chOff x="0" y="0"/>
            <a:chExt cx="6350000" cy="3175000"/>
          </a:xfrm>
        </p:grpSpPr>
        <p:sp>
          <p:nvSpPr>
            <p:cNvPr id="8" name="Freeform 8"/>
            <p:cNvSpPr/>
            <p:nvPr/>
          </p:nvSpPr>
          <p:spPr>
            <a:xfrm>
              <a:off x="0" y="0"/>
              <a:ext cx="6350000" cy="3175000"/>
            </a:xfrm>
            <a:custGeom>
              <a:avLst/>
              <a:gdLst/>
              <a:ahLst/>
              <a:cxnLst/>
              <a:rect l="l" t="t" r="r" b="b"/>
              <a:pathLst>
                <a:path w="6350000" h="3175000">
                  <a:moveTo>
                    <a:pt x="0" y="2286000"/>
                  </a:moveTo>
                  <a:lnTo>
                    <a:pt x="0" y="889000"/>
                  </a:lnTo>
                  <a:cubicBezTo>
                    <a:pt x="0" y="397510"/>
                    <a:pt x="397510" y="0"/>
                    <a:pt x="889000" y="0"/>
                  </a:cubicBezTo>
                  <a:lnTo>
                    <a:pt x="5461000" y="0"/>
                  </a:lnTo>
                  <a:cubicBezTo>
                    <a:pt x="5952490" y="0"/>
                    <a:pt x="6350000" y="397510"/>
                    <a:pt x="6350000" y="889000"/>
                  </a:cubicBezTo>
                  <a:lnTo>
                    <a:pt x="6350000" y="2286000"/>
                  </a:lnTo>
                  <a:cubicBezTo>
                    <a:pt x="6350000" y="2777490"/>
                    <a:pt x="5952490" y="3175000"/>
                    <a:pt x="5461000" y="3175000"/>
                  </a:cubicBezTo>
                  <a:lnTo>
                    <a:pt x="889000" y="3175000"/>
                  </a:lnTo>
                  <a:cubicBezTo>
                    <a:pt x="397510" y="3175000"/>
                    <a:pt x="0" y="2777490"/>
                    <a:pt x="0" y="2286000"/>
                  </a:cubicBezTo>
                  <a:close/>
                </a:path>
              </a:pathLst>
            </a:custGeom>
            <a:blipFill>
              <a:blip r:embed="rId4"/>
              <a:stretch>
                <a:fillRect t="-6435" b="-643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10604500" y="1480608"/>
            <a:ext cx="6654800" cy="6981065"/>
            <a:chOff x="0" y="-9525"/>
            <a:chExt cx="8873067" cy="9308086"/>
          </a:xfrm>
        </p:grpSpPr>
        <p:sp>
          <p:nvSpPr>
            <p:cNvPr id="10" name="TextBox 10"/>
            <p:cNvSpPr txBox="1"/>
            <p:nvPr/>
          </p:nvSpPr>
          <p:spPr>
            <a:xfrm>
              <a:off x="0" y="-9525"/>
              <a:ext cx="8873067" cy="4581624"/>
            </a:xfrm>
            <a:prstGeom prst="rect">
              <a:avLst/>
            </a:prstGeom>
          </p:spPr>
          <p:txBody>
            <a:bodyPr lIns="0" tIns="0" rIns="0" bIns="0" rtlCol="0" anchor="t">
              <a:spAutoFit/>
            </a:bodyPr>
            <a:lstStyle/>
            <a:p>
              <a:pPr marL="0" marR="0" lvl="0" indent="0" algn="l" defTabSz="914400" rtl="0" eaLnBrk="1" fontAlgn="auto" latinLnBrk="0" hangingPunct="1">
                <a:lnSpc>
                  <a:spcPts val="9000"/>
                </a:lnSpc>
                <a:spcBef>
                  <a:spcPct val="0"/>
                </a:spcBef>
                <a:spcAft>
                  <a:spcPts val="0"/>
                </a:spcAft>
                <a:buClrTx/>
                <a:buSzTx/>
                <a:buFontTx/>
                <a:buNone/>
                <a:tabLst/>
                <a:defRPr/>
              </a:pPr>
              <a:r>
                <a:rPr kumimoji="0" lang="en-US" sz="7500" b="1" i="0" u="none" strike="noStrike" kern="1200" cap="none" spc="225" normalizeH="0" baseline="0" noProof="0" dirty="0">
                  <a:ln>
                    <a:noFill/>
                  </a:ln>
                  <a:solidFill>
                    <a:srgbClr val="FFFFFF"/>
                  </a:solidFill>
                  <a:effectLst/>
                  <a:uLnTx/>
                  <a:uFillTx/>
                  <a:latin typeface="Asap Condensed Bold" panose="020B0604020202020204" charset="0"/>
                  <a:ea typeface="Montserrat Bold"/>
                  <a:cs typeface="Montserrat Bold"/>
                  <a:sym typeface="Montserrat Bold"/>
                </a:rPr>
                <a:t>Behavioral</a:t>
              </a:r>
            </a:p>
            <a:p>
              <a:pPr marL="0" marR="0" lvl="0" indent="0" algn="l" defTabSz="914400" rtl="0" eaLnBrk="1" fontAlgn="auto" latinLnBrk="0" hangingPunct="1">
                <a:lnSpc>
                  <a:spcPts val="9000"/>
                </a:lnSpc>
                <a:spcBef>
                  <a:spcPct val="0"/>
                </a:spcBef>
                <a:spcAft>
                  <a:spcPts val="0"/>
                </a:spcAft>
                <a:buClrTx/>
                <a:buSzTx/>
                <a:buFontTx/>
                <a:buNone/>
                <a:tabLst/>
                <a:defRPr/>
              </a:pPr>
              <a:r>
                <a:rPr kumimoji="0" lang="en-US" sz="7500" b="1" i="0" u="none" strike="noStrike" kern="1200" cap="none" spc="225" normalizeH="0" baseline="0" noProof="0" dirty="0">
                  <a:ln>
                    <a:noFill/>
                  </a:ln>
                  <a:solidFill>
                    <a:srgbClr val="FFFFFF"/>
                  </a:solidFill>
                  <a:effectLst/>
                  <a:uLnTx/>
                  <a:uFillTx/>
                  <a:latin typeface="Asap Condensed Bold" panose="020B0604020202020204" charset="0"/>
                  <a:ea typeface="Montserrat Bold"/>
                  <a:cs typeface="Montserrat Bold"/>
                  <a:sym typeface="Montserrat Bold"/>
                </a:rPr>
                <a:t>Concerns Team (BCT)</a:t>
              </a:r>
            </a:p>
          </p:txBody>
        </p:sp>
        <p:sp>
          <p:nvSpPr>
            <p:cNvPr id="11" name="TextBox 11"/>
            <p:cNvSpPr txBox="1"/>
            <p:nvPr/>
          </p:nvSpPr>
          <p:spPr>
            <a:xfrm>
              <a:off x="0" y="5109636"/>
              <a:ext cx="8873067" cy="4188925"/>
            </a:xfrm>
            <a:prstGeom prst="rect">
              <a:avLst/>
            </a:prstGeom>
          </p:spPr>
          <p:txBody>
            <a:bodyPr lIns="0" tIns="0" rIns="0" bIns="0" rtlCol="0" anchor="t">
              <a:spAutoFit/>
            </a:bodyPr>
            <a:lstStyle/>
            <a:p>
              <a:pPr marL="0" marR="0" lvl="0" indent="0" algn="l" defTabSz="914400" rtl="0" eaLnBrk="1" fontAlgn="auto" latinLnBrk="0" hangingPunct="1">
                <a:lnSpc>
                  <a:spcPts val="3088"/>
                </a:lnSpc>
                <a:spcBef>
                  <a:spcPct val="0"/>
                </a:spcBef>
                <a:spcAft>
                  <a:spcPts val="0"/>
                </a:spcAft>
                <a:buClrTx/>
                <a:buSzTx/>
                <a:buFontTx/>
                <a:buNone/>
                <a:tabLst/>
                <a:defRPr/>
              </a:pPr>
              <a:r>
                <a:rPr kumimoji="0" lang="en-US" sz="2058" b="0" u="none" strike="noStrike" kern="1200" cap="none" spc="185" normalizeH="0" baseline="0" noProof="0" dirty="0">
                  <a:ln>
                    <a:noFill/>
                  </a:ln>
                  <a:solidFill>
                    <a:srgbClr val="FFFFFF"/>
                  </a:solidFill>
                  <a:effectLst/>
                  <a:uLnTx/>
                  <a:uFillTx/>
                  <a:latin typeface="Aileron" panose="020B0604020202020204" charset="0"/>
                  <a:ea typeface="Montserrat Italics"/>
                  <a:cs typeface="Montserrat Italics"/>
                  <a:sym typeface="Montserrat Italics"/>
                </a:rPr>
                <a:t>A multi-disciplinary committee that serves as the centralized and coordinated body for discussion and action regarding students exhibiting behaviors that may:</a:t>
              </a:r>
            </a:p>
            <a:p>
              <a:pPr marL="0" marR="0" lvl="0" indent="0" algn="l" defTabSz="914400" rtl="0" eaLnBrk="1" fontAlgn="auto" latinLnBrk="0" hangingPunct="1">
                <a:lnSpc>
                  <a:spcPts val="3088"/>
                </a:lnSpc>
                <a:spcBef>
                  <a:spcPct val="0"/>
                </a:spcBef>
                <a:spcAft>
                  <a:spcPts val="0"/>
                </a:spcAft>
                <a:buClrTx/>
                <a:buSzTx/>
                <a:buFontTx/>
                <a:buNone/>
                <a:tabLst/>
                <a:defRPr/>
              </a:pPr>
              <a:endParaRPr kumimoji="0" lang="en-US" sz="2058" b="0" u="none" strike="noStrike" kern="1200" cap="none" spc="185" normalizeH="0" baseline="0" noProof="0" dirty="0">
                <a:ln>
                  <a:noFill/>
                </a:ln>
                <a:solidFill>
                  <a:srgbClr val="FFFFFF"/>
                </a:solidFill>
                <a:effectLst/>
                <a:uLnTx/>
                <a:uFillTx/>
                <a:latin typeface="Aileron" panose="020B0604020202020204" charset="0"/>
                <a:ea typeface="Montserrat Italics"/>
                <a:cs typeface="Montserrat Italics"/>
                <a:sym typeface="Montserrat Italics"/>
              </a:endParaRPr>
            </a:p>
            <a:p>
              <a:pPr marL="0" marR="0" lvl="0" indent="0" algn="l" defTabSz="914400" rtl="0" eaLnBrk="1" fontAlgn="auto" latinLnBrk="0" hangingPunct="1">
                <a:lnSpc>
                  <a:spcPts val="3088"/>
                </a:lnSpc>
                <a:spcBef>
                  <a:spcPct val="0"/>
                </a:spcBef>
                <a:spcAft>
                  <a:spcPts val="0"/>
                </a:spcAft>
                <a:buClrTx/>
                <a:buSzTx/>
                <a:buFontTx/>
                <a:buNone/>
                <a:tabLst/>
                <a:defRPr/>
              </a:pPr>
              <a:r>
                <a:rPr kumimoji="0" lang="en-US" sz="2058" b="0" u="none" strike="noStrike" kern="1200" cap="none" spc="185" normalizeH="0" baseline="0" noProof="0" dirty="0">
                  <a:ln>
                    <a:noFill/>
                  </a:ln>
                  <a:solidFill>
                    <a:srgbClr val="FFFFFF"/>
                  </a:solidFill>
                  <a:effectLst/>
                  <a:uLnTx/>
                  <a:uFillTx/>
                  <a:latin typeface="Aileron" panose="020B0604020202020204" charset="0"/>
                  <a:ea typeface="Montserrat Italics"/>
                  <a:cs typeface="Montserrat Italics"/>
                  <a:sym typeface="Montserrat Italics"/>
                </a:rPr>
                <a:t>a)present a danger to oneself or others</a:t>
              </a:r>
            </a:p>
            <a:p>
              <a:pPr marL="0" marR="0" lvl="0" indent="0" algn="l" defTabSz="914400" rtl="0" eaLnBrk="1" fontAlgn="auto" latinLnBrk="0" hangingPunct="1">
                <a:lnSpc>
                  <a:spcPts val="3088"/>
                </a:lnSpc>
                <a:spcBef>
                  <a:spcPct val="0"/>
                </a:spcBef>
                <a:spcAft>
                  <a:spcPts val="0"/>
                </a:spcAft>
                <a:buClrTx/>
                <a:buSzTx/>
                <a:buFontTx/>
                <a:buNone/>
                <a:tabLst/>
                <a:defRPr/>
              </a:pPr>
              <a:r>
                <a:rPr kumimoji="0" lang="en-US" sz="2058" b="0" u="none" strike="noStrike" kern="1200" cap="none" spc="185" normalizeH="0" baseline="0" noProof="0" dirty="0">
                  <a:ln>
                    <a:noFill/>
                  </a:ln>
                  <a:solidFill>
                    <a:srgbClr val="FFFFFF"/>
                  </a:solidFill>
                  <a:effectLst/>
                  <a:uLnTx/>
                  <a:uFillTx/>
                  <a:latin typeface="Aileron" panose="020B0604020202020204" charset="0"/>
                  <a:ea typeface="Montserrat Italics"/>
                  <a:cs typeface="Montserrat Italics"/>
                  <a:sym typeface="Montserrat Italics"/>
                </a:rPr>
                <a:t>b)cause a disturbance in the community, and/or </a:t>
              </a:r>
            </a:p>
            <a:p>
              <a:pPr marL="0" marR="0" lvl="0" indent="0" algn="l" defTabSz="914400" rtl="0" eaLnBrk="1" fontAlgn="auto" latinLnBrk="0" hangingPunct="1">
                <a:lnSpc>
                  <a:spcPts val="3088"/>
                </a:lnSpc>
                <a:spcBef>
                  <a:spcPct val="0"/>
                </a:spcBef>
                <a:spcAft>
                  <a:spcPts val="0"/>
                </a:spcAft>
                <a:buClrTx/>
                <a:buSzTx/>
                <a:buFontTx/>
                <a:buNone/>
                <a:tabLst/>
                <a:defRPr/>
              </a:pPr>
              <a:r>
                <a:rPr kumimoji="0" lang="en-US" sz="2058" b="0" u="none" strike="noStrike" kern="1200" cap="none" spc="185" normalizeH="0" baseline="0" noProof="0" dirty="0">
                  <a:ln>
                    <a:noFill/>
                  </a:ln>
                  <a:solidFill>
                    <a:srgbClr val="FFFFFF"/>
                  </a:solidFill>
                  <a:effectLst/>
                  <a:uLnTx/>
                  <a:uFillTx/>
                  <a:latin typeface="Aileron" panose="020B0604020202020204" charset="0"/>
                  <a:ea typeface="Montserrat Italics"/>
                  <a:cs typeface="Montserrat Italics"/>
                  <a:sym typeface="Montserrat Italics"/>
                </a:rPr>
                <a:t>c)indicate some form of distress</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EDCD1"/>
        </a:solidFill>
        <a:effectLst/>
      </p:bgPr>
    </p:bg>
    <p:spTree>
      <p:nvGrpSpPr>
        <p:cNvPr id="1" name=""/>
        <p:cNvGrpSpPr/>
        <p:nvPr/>
      </p:nvGrpSpPr>
      <p:grpSpPr>
        <a:xfrm>
          <a:off x="0" y="0"/>
          <a:ext cx="0" cy="0"/>
          <a:chOff x="0" y="0"/>
          <a:chExt cx="0" cy="0"/>
        </a:xfrm>
      </p:grpSpPr>
      <p:grpSp>
        <p:nvGrpSpPr>
          <p:cNvPr id="2" name="Group 2"/>
          <p:cNvGrpSpPr/>
          <p:nvPr/>
        </p:nvGrpSpPr>
        <p:grpSpPr>
          <a:xfrm>
            <a:off x="11555915" y="2135511"/>
            <a:ext cx="5703385" cy="6279651"/>
            <a:chOff x="0" y="0"/>
            <a:chExt cx="812800" cy="894925"/>
          </a:xfrm>
        </p:grpSpPr>
        <p:sp>
          <p:nvSpPr>
            <p:cNvPr id="3" name="Freeform 3"/>
            <p:cNvSpPr/>
            <p:nvPr/>
          </p:nvSpPr>
          <p:spPr>
            <a:xfrm>
              <a:off x="0" y="0"/>
              <a:ext cx="812800" cy="894925"/>
            </a:xfrm>
            <a:custGeom>
              <a:avLst/>
              <a:gdLst/>
              <a:ahLst/>
              <a:cxnLst/>
              <a:rect l="l" t="t" r="r" b="b"/>
              <a:pathLst>
                <a:path w="812800" h="894925">
                  <a:moveTo>
                    <a:pt x="78731" y="0"/>
                  </a:moveTo>
                  <a:lnTo>
                    <a:pt x="734069" y="0"/>
                  </a:lnTo>
                  <a:cubicBezTo>
                    <a:pt x="754950" y="0"/>
                    <a:pt x="774975" y="8295"/>
                    <a:pt x="789740" y="23060"/>
                  </a:cubicBezTo>
                  <a:cubicBezTo>
                    <a:pt x="804505" y="37825"/>
                    <a:pt x="812800" y="57850"/>
                    <a:pt x="812800" y="78731"/>
                  </a:cubicBezTo>
                  <a:lnTo>
                    <a:pt x="812800" y="816194"/>
                  </a:lnTo>
                  <a:cubicBezTo>
                    <a:pt x="812800" y="837075"/>
                    <a:pt x="804505" y="857100"/>
                    <a:pt x="789740" y="871865"/>
                  </a:cubicBezTo>
                  <a:cubicBezTo>
                    <a:pt x="774975" y="886630"/>
                    <a:pt x="754950" y="894925"/>
                    <a:pt x="734069" y="894925"/>
                  </a:cubicBezTo>
                  <a:lnTo>
                    <a:pt x="78731" y="894925"/>
                  </a:lnTo>
                  <a:cubicBezTo>
                    <a:pt x="35249" y="894925"/>
                    <a:pt x="0" y="859676"/>
                    <a:pt x="0" y="816194"/>
                  </a:cubicBezTo>
                  <a:lnTo>
                    <a:pt x="0" y="78731"/>
                  </a:lnTo>
                  <a:cubicBezTo>
                    <a:pt x="0" y="57850"/>
                    <a:pt x="8295" y="37825"/>
                    <a:pt x="23060" y="23060"/>
                  </a:cubicBezTo>
                  <a:cubicBezTo>
                    <a:pt x="37825" y="8295"/>
                    <a:pt x="57850" y="0"/>
                    <a:pt x="78731" y="0"/>
                  </a:cubicBezTo>
                  <a:close/>
                </a:path>
              </a:pathLst>
            </a:custGeom>
            <a:blipFill>
              <a:blip r:embed="rId3"/>
              <a:stretch>
                <a:fillRect l="-5113" r="-511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Freeform 9"/>
          <p:cNvSpPr/>
          <p:nvPr/>
        </p:nvSpPr>
        <p:spPr>
          <a:xfrm>
            <a:off x="1066800" y="1725930"/>
            <a:ext cx="809765" cy="809765"/>
          </a:xfrm>
          <a:custGeom>
            <a:avLst/>
            <a:gdLst/>
            <a:ahLst/>
            <a:cxnLst/>
            <a:rect l="l" t="t" r="r" b="b"/>
            <a:pathLst>
              <a:path w="809765" h="809765">
                <a:moveTo>
                  <a:pt x="0" y="0"/>
                </a:moveTo>
                <a:lnTo>
                  <a:pt x="809765" y="0"/>
                </a:lnTo>
                <a:lnTo>
                  <a:pt x="809765" y="809765"/>
                </a:lnTo>
                <a:lnTo>
                  <a:pt x="0" y="80976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2042708" y="1748072"/>
            <a:ext cx="9378756" cy="909608"/>
          </a:xfrm>
          <a:prstGeom prst="rect">
            <a:avLst/>
          </a:prstGeom>
        </p:spPr>
        <p:txBody>
          <a:bodyPr lIns="0" tIns="0" rIns="0" bIns="0" rtlCol="0" anchor="t">
            <a:spAutoFit/>
          </a:bodyPr>
          <a:lstStyle/>
          <a:p>
            <a:pPr marL="0" marR="0" lvl="0" indent="0" algn="l" defTabSz="914400" rtl="0" eaLnBrk="1" fontAlgn="auto" latinLnBrk="0" hangingPunct="1">
              <a:lnSpc>
                <a:spcPts val="7840"/>
              </a:lnSpc>
              <a:spcBef>
                <a:spcPts val="0"/>
              </a:spcBef>
              <a:spcAft>
                <a:spcPts val="0"/>
              </a:spcAft>
              <a:buClrTx/>
              <a:buSzTx/>
              <a:buFontTx/>
              <a:buNone/>
              <a:tabLst/>
              <a:defRPr/>
            </a:pPr>
            <a:r>
              <a:rPr kumimoji="0" lang="en-US" sz="5600" b="0" i="0" u="none" strike="noStrike" kern="1200" cap="none" spc="0" normalizeH="0" baseline="0" noProof="0" dirty="0">
                <a:ln>
                  <a:noFill/>
                </a:ln>
                <a:solidFill>
                  <a:srgbClr val="5A0722"/>
                </a:solidFill>
                <a:effectLst/>
                <a:uLnTx/>
                <a:uFillTx/>
                <a:latin typeface="Asap Condensed Bold" panose="020B0604020202020204" charset="0"/>
                <a:ea typeface="Pluma Bold"/>
                <a:cs typeface="Pluma Bold"/>
                <a:sym typeface="Pluma Bold"/>
              </a:rPr>
              <a:t>CARE Services</a:t>
            </a:r>
          </a:p>
        </p:txBody>
      </p:sp>
      <p:sp>
        <p:nvSpPr>
          <p:cNvPr id="11" name="TextBox 11"/>
          <p:cNvSpPr txBox="1"/>
          <p:nvPr/>
        </p:nvSpPr>
        <p:spPr>
          <a:xfrm>
            <a:off x="1066800" y="3577546"/>
            <a:ext cx="9627486" cy="307777"/>
          </a:xfrm>
          <a:prstGeom prst="rect">
            <a:avLst/>
          </a:prstGeom>
        </p:spPr>
        <p:txBody>
          <a:bodyPr lIns="0" tIns="0" rIns="0" bIns="0" rtlCol="0" anchor="t">
            <a:spAutoFit/>
          </a:bodyPr>
          <a:lstStyle/>
          <a:p>
            <a:pPr marL="0" marR="0" lvl="0" indent="0" algn="l" defTabSz="914400" rtl="0" eaLnBrk="1" fontAlgn="auto" latinLnBrk="0" hangingPunct="1">
              <a:lnSpc>
                <a:spcPts val="2364"/>
              </a:lnSpc>
              <a:spcBef>
                <a:spcPts val="0"/>
              </a:spcBef>
              <a:spcAft>
                <a:spcPts val="0"/>
              </a:spcAft>
              <a:buClrTx/>
              <a:buSzTx/>
              <a:buFontTx/>
              <a:buNone/>
              <a:tabLst/>
              <a:defRPr/>
            </a:pPr>
            <a:r>
              <a:rPr kumimoji="0" lang="en-US" sz="2400" i="0" u="none" strike="noStrike" kern="1200" cap="none" spc="84" normalizeH="0" baseline="0" noProof="0" dirty="0">
                <a:ln>
                  <a:noFill/>
                </a:ln>
                <a:solidFill>
                  <a:srgbClr val="5A0722"/>
                </a:solidFill>
                <a:effectLst/>
                <a:uLnTx/>
                <a:uFillTx/>
                <a:latin typeface="Asap Condensed Bold" panose="020B0604020202020204" charset="0"/>
                <a:ea typeface="Montserrat Bold"/>
                <a:cs typeface="Montserrat Bold"/>
                <a:sym typeface="Montserrat Bold"/>
              </a:rPr>
              <a:t>Supports students experiencing serious or complex personal difficulties</a:t>
            </a:r>
          </a:p>
        </p:txBody>
      </p:sp>
      <p:sp>
        <p:nvSpPr>
          <p:cNvPr id="12" name="TextBox 12"/>
          <p:cNvSpPr txBox="1"/>
          <p:nvPr/>
        </p:nvSpPr>
        <p:spPr>
          <a:xfrm>
            <a:off x="1066800" y="4610100"/>
            <a:ext cx="9627486" cy="307777"/>
          </a:xfrm>
          <a:prstGeom prst="rect">
            <a:avLst/>
          </a:prstGeom>
        </p:spPr>
        <p:txBody>
          <a:bodyPr lIns="0" tIns="0" rIns="0" bIns="0" rtlCol="0" anchor="t">
            <a:spAutoFit/>
          </a:bodyPr>
          <a:lstStyle/>
          <a:p>
            <a:pPr marL="0" marR="0" lvl="0" indent="0" algn="l" defTabSz="914400" rtl="0" eaLnBrk="1" fontAlgn="auto" latinLnBrk="0" hangingPunct="1">
              <a:lnSpc>
                <a:spcPts val="2364"/>
              </a:lnSpc>
              <a:spcBef>
                <a:spcPts val="0"/>
              </a:spcBef>
              <a:spcAft>
                <a:spcPts val="0"/>
              </a:spcAft>
              <a:buClrTx/>
              <a:buSzTx/>
              <a:buFontTx/>
              <a:buNone/>
              <a:tabLst/>
              <a:defRPr/>
            </a:pPr>
            <a:r>
              <a:rPr kumimoji="0" lang="en-US" sz="2400" i="0" u="none" strike="noStrike" kern="1200" cap="none" spc="84" normalizeH="0" baseline="0" noProof="0" dirty="0">
                <a:ln>
                  <a:noFill/>
                </a:ln>
                <a:solidFill>
                  <a:srgbClr val="5A0722"/>
                </a:solidFill>
                <a:effectLst/>
                <a:uLnTx/>
                <a:uFillTx/>
                <a:latin typeface="Asap Condensed Bold" panose="020B0604020202020204" charset="0"/>
                <a:ea typeface="Montserrat Bold"/>
                <a:cs typeface="Montserrat Bold"/>
                <a:sym typeface="Montserrat Bold"/>
              </a:rPr>
              <a:t>Provides individualized case management and personalized support</a:t>
            </a:r>
          </a:p>
        </p:txBody>
      </p:sp>
      <p:sp>
        <p:nvSpPr>
          <p:cNvPr id="13" name="TextBox 13"/>
          <p:cNvSpPr txBox="1"/>
          <p:nvPr/>
        </p:nvSpPr>
        <p:spPr>
          <a:xfrm>
            <a:off x="1066800" y="5637484"/>
            <a:ext cx="9627486" cy="307777"/>
          </a:xfrm>
          <a:prstGeom prst="rect">
            <a:avLst/>
          </a:prstGeom>
        </p:spPr>
        <p:txBody>
          <a:bodyPr lIns="0" tIns="0" rIns="0" bIns="0" rtlCol="0" anchor="t">
            <a:spAutoFit/>
          </a:bodyPr>
          <a:lstStyle/>
          <a:p>
            <a:pPr marL="0" marR="0" lvl="0" indent="0" algn="l" defTabSz="914400" rtl="0" eaLnBrk="1" fontAlgn="auto" latinLnBrk="0" hangingPunct="1">
              <a:lnSpc>
                <a:spcPts val="2364"/>
              </a:lnSpc>
              <a:spcBef>
                <a:spcPts val="0"/>
              </a:spcBef>
              <a:spcAft>
                <a:spcPts val="0"/>
              </a:spcAft>
              <a:buClrTx/>
              <a:buSzTx/>
              <a:buFontTx/>
              <a:buNone/>
              <a:tabLst/>
              <a:defRPr/>
            </a:pPr>
            <a:r>
              <a:rPr kumimoji="0" lang="en-US" sz="2400" i="0" u="none" strike="noStrike" kern="1200" cap="none" spc="84" normalizeH="0" baseline="0" noProof="0" dirty="0">
                <a:ln>
                  <a:noFill/>
                </a:ln>
                <a:solidFill>
                  <a:srgbClr val="5A0722"/>
                </a:solidFill>
                <a:effectLst/>
                <a:uLnTx/>
                <a:uFillTx/>
                <a:latin typeface="Asap Condensed Bold" panose="020B0604020202020204" charset="0"/>
                <a:ea typeface="Montserrat Bold"/>
                <a:cs typeface="Montserrat Bold"/>
                <a:sym typeface="Montserrat Bold"/>
              </a:rPr>
              <a:t>Connects students with campus and community resources</a:t>
            </a:r>
          </a:p>
        </p:txBody>
      </p:sp>
      <p:sp>
        <p:nvSpPr>
          <p:cNvPr id="14" name="TextBox 14"/>
          <p:cNvSpPr txBox="1"/>
          <p:nvPr/>
        </p:nvSpPr>
        <p:spPr>
          <a:xfrm>
            <a:off x="1066800" y="6667453"/>
            <a:ext cx="9627486" cy="307777"/>
          </a:xfrm>
          <a:prstGeom prst="rect">
            <a:avLst/>
          </a:prstGeom>
        </p:spPr>
        <p:txBody>
          <a:bodyPr lIns="0" tIns="0" rIns="0" bIns="0" rtlCol="0" anchor="t">
            <a:spAutoFit/>
          </a:bodyPr>
          <a:lstStyle/>
          <a:p>
            <a:pPr marL="0" marR="0" lvl="0" indent="0" algn="l" defTabSz="914400" rtl="0" eaLnBrk="1" fontAlgn="auto" latinLnBrk="0" hangingPunct="1">
              <a:lnSpc>
                <a:spcPts val="2364"/>
              </a:lnSpc>
              <a:spcBef>
                <a:spcPts val="0"/>
              </a:spcBef>
              <a:spcAft>
                <a:spcPts val="0"/>
              </a:spcAft>
              <a:buClrTx/>
              <a:buSzTx/>
              <a:buFontTx/>
              <a:buNone/>
              <a:tabLst/>
              <a:defRPr/>
            </a:pPr>
            <a:r>
              <a:rPr kumimoji="0" lang="en-US" sz="2400" b="1" i="0" u="none" strike="noStrike" kern="1200" cap="none" spc="84" normalizeH="0" baseline="0" noProof="0" dirty="0">
                <a:ln>
                  <a:noFill/>
                </a:ln>
                <a:solidFill>
                  <a:srgbClr val="5A0722"/>
                </a:solidFill>
                <a:effectLst/>
                <a:uLnTx/>
                <a:uFillTx/>
                <a:latin typeface="Asap Condensed Bold" panose="020B0604020202020204" charset="0"/>
                <a:ea typeface="Montserrat Bold"/>
                <a:cs typeface="Montserrat Bold"/>
                <a:sym typeface="Montserrat Bold"/>
              </a:rPr>
              <a:t>Offers ongoing follow-up, planning, and advocacy</a:t>
            </a:r>
          </a:p>
        </p:txBody>
      </p:sp>
      <p:sp>
        <p:nvSpPr>
          <p:cNvPr id="15" name="TextBox 15"/>
          <p:cNvSpPr txBox="1"/>
          <p:nvPr/>
        </p:nvSpPr>
        <p:spPr>
          <a:xfrm>
            <a:off x="1066800" y="7697422"/>
            <a:ext cx="9627486" cy="307777"/>
          </a:xfrm>
          <a:prstGeom prst="rect">
            <a:avLst/>
          </a:prstGeom>
        </p:spPr>
        <p:txBody>
          <a:bodyPr lIns="0" tIns="0" rIns="0" bIns="0" rtlCol="0" anchor="t">
            <a:spAutoFit/>
          </a:bodyPr>
          <a:lstStyle/>
          <a:p>
            <a:pPr marL="0" marR="0" lvl="0" indent="0" algn="l" defTabSz="914400" rtl="0" eaLnBrk="1" fontAlgn="auto" latinLnBrk="0" hangingPunct="1">
              <a:lnSpc>
                <a:spcPts val="2364"/>
              </a:lnSpc>
              <a:spcBef>
                <a:spcPts val="0"/>
              </a:spcBef>
              <a:spcAft>
                <a:spcPts val="0"/>
              </a:spcAft>
              <a:buClrTx/>
              <a:buSzTx/>
              <a:buFontTx/>
              <a:buNone/>
              <a:tabLst/>
              <a:defRPr/>
            </a:pPr>
            <a:r>
              <a:rPr kumimoji="0" lang="en-US" sz="2400" b="1" i="0" u="none" strike="noStrike" kern="1200" cap="none" spc="84" normalizeH="0" baseline="0" noProof="0" dirty="0">
                <a:ln>
                  <a:noFill/>
                </a:ln>
                <a:solidFill>
                  <a:srgbClr val="5A0722"/>
                </a:solidFill>
                <a:effectLst/>
                <a:uLnTx/>
                <a:uFillTx/>
                <a:latin typeface="Asap Condensed Bold" panose="020B0604020202020204" charset="0"/>
                <a:ea typeface="Montserrat Bold"/>
                <a:cs typeface="Montserrat Bold"/>
                <a:sym typeface="Montserrat Bold"/>
              </a:rPr>
              <a:t>Helps students navigate university systems during life disruptions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CCCC"/>
        </a:solidFill>
        <a:effectLst/>
      </p:bgPr>
    </p:bg>
    <p:spTree>
      <p:nvGrpSpPr>
        <p:cNvPr id="1" name=""/>
        <p:cNvGrpSpPr/>
        <p:nvPr/>
      </p:nvGrpSpPr>
      <p:grpSpPr>
        <a:xfrm>
          <a:off x="0" y="0"/>
          <a:ext cx="0" cy="0"/>
          <a:chOff x="0" y="0"/>
          <a:chExt cx="0" cy="0"/>
        </a:xfrm>
      </p:grpSpPr>
      <p:sp>
        <p:nvSpPr>
          <p:cNvPr id="2" name="TextBox 2"/>
          <p:cNvSpPr txBox="1"/>
          <p:nvPr/>
        </p:nvSpPr>
        <p:spPr>
          <a:xfrm rot="5400000">
            <a:off x="12779377" y="4371125"/>
            <a:ext cx="7582531" cy="897682"/>
          </a:xfrm>
          <a:prstGeom prst="rect">
            <a:avLst/>
          </a:prstGeom>
        </p:spPr>
        <p:txBody>
          <a:bodyPr lIns="0" tIns="0" rIns="0" bIns="0" rtlCol="0" anchor="t">
            <a:spAutoFit/>
          </a:bodyPr>
          <a:lstStyle/>
          <a:p>
            <a:pPr marL="0" marR="0" lvl="0" indent="0" algn="ctr" defTabSz="914400" rtl="0" eaLnBrk="1" fontAlgn="auto" latinLnBrk="0" hangingPunct="1">
              <a:lnSpc>
                <a:spcPts val="7613"/>
              </a:lnSpc>
              <a:spcBef>
                <a:spcPts val="0"/>
              </a:spcBef>
              <a:spcAft>
                <a:spcPts val="0"/>
              </a:spcAft>
              <a:buClrTx/>
              <a:buSzTx/>
              <a:buFontTx/>
              <a:buNone/>
              <a:tabLst/>
              <a:defRPr/>
            </a:pPr>
            <a:r>
              <a:rPr kumimoji="0" lang="en-US" sz="5856" b="0" i="0" u="none" strike="noStrike" kern="1200" cap="none" spc="175" normalizeH="0" baseline="0" noProof="0" dirty="0">
                <a:ln>
                  <a:noFill/>
                </a:ln>
                <a:solidFill>
                  <a:srgbClr val="5A0722"/>
                </a:solidFill>
                <a:effectLst/>
                <a:uLnTx/>
                <a:uFillTx/>
                <a:latin typeface="Asap Condensed Bold" panose="020B0604020202020204" charset="0"/>
                <a:ea typeface="Pluma Bold"/>
                <a:cs typeface="Pluma Bold"/>
                <a:sym typeface="Pluma Bold"/>
              </a:rPr>
              <a:t>Basic Needs Support</a:t>
            </a:r>
          </a:p>
        </p:txBody>
      </p:sp>
      <p:sp>
        <p:nvSpPr>
          <p:cNvPr id="3" name="AutoShape 3"/>
          <p:cNvSpPr/>
          <p:nvPr/>
        </p:nvSpPr>
        <p:spPr>
          <a:xfrm>
            <a:off x="1028700" y="1063808"/>
            <a:ext cx="4438650" cy="7547424"/>
          </a:xfrm>
          <a:prstGeom prst="rect">
            <a:avLst/>
          </a:prstGeom>
          <a:solidFill>
            <a:srgbClr val="E8E8E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252382" y="1793327"/>
            <a:ext cx="3997428" cy="3997428"/>
          </a:xfrm>
          <a:custGeom>
            <a:avLst/>
            <a:gdLst/>
            <a:ahLst/>
            <a:cxnLst/>
            <a:rect l="l" t="t" r="r" b="b"/>
            <a:pathLst>
              <a:path w="3997428" h="3997428">
                <a:moveTo>
                  <a:pt x="0" y="0"/>
                </a:moveTo>
                <a:lnTo>
                  <a:pt x="3997429" y="0"/>
                </a:lnTo>
                <a:lnTo>
                  <a:pt x="3997429" y="3997428"/>
                </a:lnTo>
                <a:lnTo>
                  <a:pt x="0" y="3997428"/>
                </a:lnTo>
                <a:lnTo>
                  <a:pt x="0" y="0"/>
                </a:lnTo>
                <a:close/>
              </a:path>
            </a:pathLst>
          </a:custGeom>
          <a:blipFill>
            <a:blip r:embed="rId3"/>
            <a:stretch>
              <a:fillRect l="-12041" t="-8899" r="-14547" b="-1151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1472993" y="6906624"/>
            <a:ext cx="3556207" cy="934743"/>
          </a:xfrm>
          <a:prstGeom prst="rect">
            <a:avLst/>
          </a:prstGeom>
        </p:spPr>
        <p:txBody>
          <a:bodyPr lIns="0" tIns="0" rIns="0" bIns="0" rtlCol="0" anchor="t">
            <a:spAutoFit/>
          </a:bodyPr>
          <a:lstStyle/>
          <a:p>
            <a:pPr marL="0" marR="0" lvl="0" indent="0" algn="ctr" defTabSz="914400" rtl="0" eaLnBrk="1" fontAlgn="auto" latinLnBrk="0" hangingPunct="1">
              <a:lnSpc>
                <a:spcPts val="2485"/>
              </a:lnSpc>
              <a:spcBef>
                <a:spcPts val="0"/>
              </a:spcBef>
              <a:spcAft>
                <a:spcPts val="0"/>
              </a:spcAft>
              <a:buClrTx/>
              <a:buSzTx/>
              <a:buFontTx/>
              <a:buNone/>
              <a:tabLst/>
              <a:defRPr/>
            </a:pPr>
            <a:r>
              <a:rPr kumimoji="0" lang="en-US" i="0" u="none" strike="noStrike" kern="1200" cap="none" spc="82" normalizeH="0" baseline="0" noProof="0" dirty="0">
                <a:ln>
                  <a:noFill/>
                </a:ln>
                <a:solidFill>
                  <a:srgbClr val="5A0722"/>
                </a:solidFill>
                <a:effectLst/>
                <a:uLnTx/>
                <a:uFillTx/>
                <a:latin typeface="Aileron" panose="020B0604020202020204" charset="0"/>
                <a:ea typeface="Montserrat Bold"/>
                <a:cs typeface="Montserrat Bold"/>
                <a:sym typeface="Montserrat Bold"/>
              </a:rPr>
              <a:t>Free food pantries on all 3 campuses for enrolled students.</a:t>
            </a:r>
          </a:p>
        </p:txBody>
      </p:sp>
      <p:sp>
        <p:nvSpPr>
          <p:cNvPr id="6" name="TextBox 6"/>
          <p:cNvSpPr txBox="1"/>
          <p:nvPr/>
        </p:nvSpPr>
        <p:spPr>
          <a:xfrm>
            <a:off x="1469922" y="5957253"/>
            <a:ext cx="3556207" cy="488275"/>
          </a:xfrm>
          <a:prstGeom prst="rect">
            <a:avLst/>
          </a:prstGeom>
        </p:spPr>
        <p:txBody>
          <a:bodyPr lIns="0" tIns="0" rIns="0" bIns="0" rtlCol="0" anchor="t">
            <a:spAutoFit/>
          </a:bodyPr>
          <a:lstStyle/>
          <a:p>
            <a:pPr marL="0" marR="0" lvl="0" indent="0" algn="ctr" defTabSz="914400" rtl="0" eaLnBrk="1" fontAlgn="auto" latinLnBrk="0" hangingPunct="1">
              <a:lnSpc>
                <a:spcPts val="4125"/>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5A0722"/>
                </a:solidFill>
                <a:effectLst/>
                <a:uLnTx/>
                <a:uFillTx/>
                <a:latin typeface="Asap Condensed Bold" panose="020B0604020202020204" charset="0"/>
                <a:ea typeface="Pluma Bold"/>
                <a:cs typeface="Pluma Bold"/>
                <a:sym typeface="Pluma Bold"/>
              </a:rPr>
              <a:t>FOOD</a:t>
            </a:r>
          </a:p>
        </p:txBody>
      </p:sp>
      <p:sp>
        <p:nvSpPr>
          <p:cNvPr id="7" name="AutoShape 7"/>
          <p:cNvSpPr/>
          <p:nvPr/>
        </p:nvSpPr>
        <p:spPr>
          <a:xfrm>
            <a:off x="5829300" y="1043569"/>
            <a:ext cx="4438650" cy="7547424"/>
          </a:xfrm>
          <a:prstGeom prst="rect">
            <a:avLst/>
          </a:prstGeom>
          <a:solidFill>
            <a:srgbClr val="E8E8E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6981010" y="2263426"/>
            <a:ext cx="2162990" cy="3057230"/>
          </a:xfrm>
          <a:custGeom>
            <a:avLst/>
            <a:gdLst/>
            <a:ahLst/>
            <a:cxnLst/>
            <a:rect l="l" t="t" r="r" b="b"/>
            <a:pathLst>
              <a:path w="2162990" h="3057230">
                <a:moveTo>
                  <a:pt x="0" y="0"/>
                </a:moveTo>
                <a:lnTo>
                  <a:pt x="2162990" y="0"/>
                </a:lnTo>
                <a:lnTo>
                  <a:pt x="2162990" y="3057230"/>
                </a:lnTo>
                <a:lnTo>
                  <a:pt x="0" y="30572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6270522" y="6906624"/>
            <a:ext cx="3556207" cy="614142"/>
          </a:xfrm>
          <a:prstGeom prst="rect">
            <a:avLst/>
          </a:prstGeom>
        </p:spPr>
        <p:txBody>
          <a:bodyPr lIns="0" tIns="0" rIns="0" bIns="0" rtlCol="0" anchor="t">
            <a:spAutoFit/>
          </a:bodyPr>
          <a:lstStyle/>
          <a:p>
            <a:pPr marL="0" marR="0" lvl="0" indent="0" algn="ctr" defTabSz="914400" rtl="0" eaLnBrk="1" fontAlgn="auto" latinLnBrk="0" hangingPunct="1">
              <a:lnSpc>
                <a:spcPts val="2485"/>
              </a:lnSpc>
              <a:spcBef>
                <a:spcPts val="0"/>
              </a:spcBef>
              <a:spcAft>
                <a:spcPts val="0"/>
              </a:spcAft>
              <a:buClrTx/>
              <a:buSzTx/>
              <a:buFontTx/>
              <a:buNone/>
              <a:tabLst/>
              <a:defRPr/>
            </a:pPr>
            <a:r>
              <a:rPr kumimoji="0" lang="en-US" i="0" u="none" strike="noStrike" kern="1200" cap="none" spc="82" normalizeH="0" baseline="0" noProof="0" dirty="0">
                <a:ln>
                  <a:noFill/>
                </a:ln>
                <a:solidFill>
                  <a:srgbClr val="5A0722"/>
                </a:solidFill>
                <a:effectLst/>
                <a:uLnTx/>
                <a:uFillTx/>
                <a:latin typeface="Aileron" panose="020B0604020202020204" charset="0"/>
                <a:ea typeface="Montserrat Bold"/>
                <a:cs typeface="Montserrat Bold"/>
                <a:sym typeface="Montserrat Bold"/>
              </a:rPr>
              <a:t>Short-term emergency housing assistance via Dean on Call.</a:t>
            </a:r>
          </a:p>
        </p:txBody>
      </p:sp>
      <p:sp>
        <p:nvSpPr>
          <p:cNvPr id="10" name="TextBox 10"/>
          <p:cNvSpPr txBox="1"/>
          <p:nvPr/>
        </p:nvSpPr>
        <p:spPr>
          <a:xfrm>
            <a:off x="6270522" y="5957253"/>
            <a:ext cx="3556207" cy="506036"/>
          </a:xfrm>
          <a:prstGeom prst="rect">
            <a:avLst/>
          </a:prstGeom>
        </p:spPr>
        <p:txBody>
          <a:bodyPr lIns="0" tIns="0" rIns="0" bIns="0" rtlCol="0" anchor="t">
            <a:spAutoFit/>
          </a:bodyPr>
          <a:lstStyle/>
          <a:p>
            <a:pPr marL="0" marR="0" lvl="0" indent="0" algn="ctr" defTabSz="914400" rtl="0" eaLnBrk="1" fontAlgn="auto" latinLnBrk="0" hangingPunct="1">
              <a:lnSpc>
                <a:spcPts val="4125"/>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5A0722"/>
                </a:solidFill>
                <a:effectLst/>
                <a:uLnTx/>
                <a:uFillTx/>
                <a:latin typeface="Asap Condensed Bold" panose="020B0604020202020204" charset="0"/>
                <a:ea typeface="Pluma Bold"/>
                <a:cs typeface="Pluma Bold"/>
                <a:sym typeface="Pluma Bold"/>
              </a:rPr>
              <a:t>HOUSING</a:t>
            </a:r>
          </a:p>
        </p:txBody>
      </p:sp>
      <p:sp>
        <p:nvSpPr>
          <p:cNvPr id="11" name="AutoShape 11"/>
          <p:cNvSpPr/>
          <p:nvPr/>
        </p:nvSpPr>
        <p:spPr>
          <a:xfrm>
            <a:off x="10629900" y="1028700"/>
            <a:ext cx="4438650" cy="7582531"/>
          </a:xfrm>
          <a:prstGeom prst="rect">
            <a:avLst/>
          </a:prstGeom>
          <a:solidFill>
            <a:srgbClr val="E8E8E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11428443" y="2515113"/>
            <a:ext cx="2841563" cy="2553855"/>
          </a:xfrm>
          <a:custGeom>
            <a:avLst/>
            <a:gdLst/>
            <a:ahLst/>
            <a:cxnLst/>
            <a:rect l="l" t="t" r="r" b="b"/>
            <a:pathLst>
              <a:path w="2841563" h="2553855">
                <a:moveTo>
                  <a:pt x="0" y="0"/>
                </a:moveTo>
                <a:lnTo>
                  <a:pt x="2841564" y="0"/>
                </a:lnTo>
                <a:lnTo>
                  <a:pt x="2841564" y="2553855"/>
                </a:lnTo>
                <a:lnTo>
                  <a:pt x="0" y="255385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11068050" y="6906624"/>
            <a:ext cx="3556207" cy="620042"/>
          </a:xfrm>
          <a:prstGeom prst="rect">
            <a:avLst/>
          </a:prstGeom>
        </p:spPr>
        <p:txBody>
          <a:bodyPr lIns="0" tIns="0" rIns="0" bIns="0" rtlCol="0" anchor="t">
            <a:spAutoFit/>
          </a:bodyPr>
          <a:lstStyle/>
          <a:p>
            <a:pPr marL="0" marR="0" lvl="0" indent="0" algn="ctr" defTabSz="914400" rtl="0" eaLnBrk="1" fontAlgn="auto" latinLnBrk="0" hangingPunct="1">
              <a:lnSpc>
                <a:spcPts val="2485"/>
              </a:lnSpc>
              <a:spcBef>
                <a:spcPts val="0"/>
              </a:spcBef>
              <a:spcAft>
                <a:spcPts val="0"/>
              </a:spcAft>
              <a:buClrTx/>
              <a:buSzTx/>
              <a:buFontTx/>
              <a:buNone/>
              <a:tabLst/>
              <a:defRPr/>
            </a:pPr>
            <a:r>
              <a:rPr kumimoji="0" lang="en-US" i="0" u="none" strike="noStrike" kern="1200" cap="none" spc="82" normalizeH="0" baseline="0" noProof="0" dirty="0">
                <a:ln>
                  <a:noFill/>
                </a:ln>
                <a:solidFill>
                  <a:srgbClr val="5A0722"/>
                </a:solidFill>
                <a:effectLst/>
                <a:uLnTx/>
                <a:uFillTx/>
                <a:latin typeface="Aileron" panose="020B0604020202020204" charset="0"/>
                <a:ea typeface="Montserrat Bold"/>
                <a:cs typeface="Montserrat Bold"/>
                <a:sym typeface="Montserrat Bold"/>
              </a:rPr>
              <a:t>One-time financial support through the CARE Fund</a:t>
            </a:r>
          </a:p>
        </p:txBody>
      </p:sp>
      <p:sp>
        <p:nvSpPr>
          <p:cNvPr id="14" name="TextBox 14"/>
          <p:cNvSpPr txBox="1"/>
          <p:nvPr/>
        </p:nvSpPr>
        <p:spPr>
          <a:xfrm>
            <a:off x="11071122" y="5957253"/>
            <a:ext cx="3556207" cy="488275"/>
          </a:xfrm>
          <a:prstGeom prst="rect">
            <a:avLst/>
          </a:prstGeom>
        </p:spPr>
        <p:txBody>
          <a:bodyPr lIns="0" tIns="0" rIns="0" bIns="0" rtlCol="0" anchor="t">
            <a:spAutoFit/>
          </a:bodyPr>
          <a:lstStyle/>
          <a:p>
            <a:pPr marL="0" marR="0" lvl="0" indent="0" algn="ctr" defTabSz="914400" rtl="0" eaLnBrk="1" fontAlgn="auto" latinLnBrk="0" hangingPunct="1">
              <a:lnSpc>
                <a:spcPts val="4125"/>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5A0722"/>
                </a:solidFill>
                <a:effectLst/>
                <a:uLnTx/>
                <a:uFillTx/>
                <a:latin typeface="Asap Condensed Bold" panose="020B0604020202020204" charset="0"/>
                <a:ea typeface="Pluma Bold"/>
                <a:cs typeface="Pluma Bold"/>
                <a:sym typeface="Pluma Bold"/>
              </a:rPr>
              <a:t>EMERGENCIES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40883" y="150533"/>
            <a:ext cx="18006234" cy="9985933"/>
          </a:xfrm>
          <a:prstGeom prst="rect">
            <a:avLst/>
          </a:prstGeom>
          <a:solidFill>
            <a:srgbClr val="5A0722"/>
          </a:solidFill>
        </p:spPr>
        <p:txBody>
          <a:bodyPr/>
          <a:lstStyle/>
          <a:p>
            <a:endParaRPr lang="en-US"/>
          </a:p>
        </p:txBody>
      </p:sp>
      <p:grpSp>
        <p:nvGrpSpPr>
          <p:cNvPr id="3" name="Group 3"/>
          <p:cNvGrpSpPr/>
          <p:nvPr/>
        </p:nvGrpSpPr>
        <p:grpSpPr>
          <a:xfrm>
            <a:off x="0" y="0"/>
            <a:ext cx="18288000" cy="4396105"/>
            <a:chOff x="0" y="0"/>
            <a:chExt cx="3381286" cy="812800"/>
          </a:xfrm>
        </p:grpSpPr>
        <p:sp>
          <p:nvSpPr>
            <p:cNvPr id="4" name="Freeform 4"/>
            <p:cNvSpPr/>
            <p:nvPr/>
          </p:nvSpPr>
          <p:spPr>
            <a:xfrm>
              <a:off x="0" y="0"/>
              <a:ext cx="3381285" cy="812800"/>
            </a:xfrm>
            <a:custGeom>
              <a:avLst/>
              <a:gdLst/>
              <a:ahLst/>
              <a:cxnLst/>
              <a:rect l="l" t="t" r="r" b="b"/>
              <a:pathLst>
                <a:path w="3381285" h="812800">
                  <a:moveTo>
                    <a:pt x="0" y="0"/>
                  </a:moveTo>
                  <a:lnTo>
                    <a:pt x="3381285" y="0"/>
                  </a:lnTo>
                  <a:lnTo>
                    <a:pt x="3381285" y="812800"/>
                  </a:lnTo>
                  <a:lnTo>
                    <a:pt x="0" y="812800"/>
                  </a:lnTo>
                  <a:close/>
                </a:path>
              </a:pathLst>
            </a:custGeom>
            <a:blipFill>
              <a:blip r:embed="rId3"/>
              <a:stretch>
                <a:fillRect t="-166548" b="-10614"/>
              </a:stretch>
            </a:blipFill>
          </p:spPr>
          <p:txBody>
            <a:bodyPr/>
            <a:lstStyle/>
            <a:p>
              <a:endParaRPr lang="en-US"/>
            </a:p>
          </p:txBody>
        </p:sp>
      </p:grpSp>
      <p:sp>
        <p:nvSpPr>
          <p:cNvPr id="5" name="Freeform 5"/>
          <p:cNvSpPr/>
          <p:nvPr/>
        </p:nvSpPr>
        <p:spPr>
          <a:xfrm>
            <a:off x="14392139" y="6528028"/>
            <a:ext cx="2026885" cy="2026885"/>
          </a:xfrm>
          <a:custGeom>
            <a:avLst/>
            <a:gdLst/>
            <a:ahLst/>
            <a:cxnLst/>
            <a:rect l="l" t="t" r="r" b="b"/>
            <a:pathLst>
              <a:path w="2026885" h="2026885">
                <a:moveTo>
                  <a:pt x="0" y="0"/>
                </a:moveTo>
                <a:lnTo>
                  <a:pt x="2026885" y="0"/>
                </a:lnTo>
                <a:lnTo>
                  <a:pt x="2026885" y="2026885"/>
                </a:lnTo>
                <a:lnTo>
                  <a:pt x="0" y="2026885"/>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1402663" y="1151585"/>
            <a:ext cx="3947262" cy="2026261"/>
          </a:xfrm>
          <a:prstGeom prst="rect">
            <a:avLst/>
          </a:prstGeom>
        </p:spPr>
        <p:txBody>
          <a:bodyPr lIns="0" tIns="0" rIns="0" bIns="0" rtlCol="0" anchor="t">
            <a:spAutoFit/>
          </a:bodyPr>
          <a:lstStyle/>
          <a:p>
            <a:pPr marL="0" lvl="0" indent="0" algn="just">
              <a:lnSpc>
                <a:spcPts val="8060"/>
              </a:lnSpc>
            </a:pPr>
            <a:r>
              <a:rPr lang="en-US" sz="6200" b="1" spc="186">
                <a:solidFill>
                  <a:srgbClr val="FFFFFF"/>
                </a:solidFill>
                <a:latin typeface="Asap Condensed Bold"/>
                <a:ea typeface="Asap Condensed Bold"/>
                <a:cs typeface="Asap Condensed Bold"/>
                <a:sym typeface="Asap Condensed Bold"/>
              </a:rPr>
              <a:t>CONNECT WITH ODOS</a:t>
            </a:r>
          </a:p>
        </p:txBody>
      </p:sp>
      <p:sp>
        <p:nvSpPr>
          <p:cNvPr id="7" name="TextBox 7"/>
          <p:cNvSpPr txBox="1"/>
          <p:nvPr/>
        </p:nvSpPr>
        <p:spPr>
          <a:xfrm>
            <a:off x="13550163" y="5824855"/>
            <a:ext cx="3710838" cy="495293"/>
          </a:xfrm>
          <a:prstGeom prst="rect">
            <a:avLst/>
          </a:prstGeom>
        </p:spPr>
        <p:txBody>
          <a:bodyPr lIns="0" tIns="0" rIns="0" bIns="0" rtlCol="0" anchor="t">
            <a:spAutoFit/>
          </a:bodyPr>
          <a:lstStyle/>
          <a:p>
            <a:pPr marL="0" lvl="0" indent="0" algn="ctr">
              <a:lnSpc>
                <a:spcPts val="3900"/>
              </a:lnSpc>
            </a:pPr>
            <a:r>
              <a:rPr lang="en-US" sz="3000" i="1" spc="270">
                <a:solidFill>
                  <a:srgbClr val="FFFFFF"/>
                </a:solidFill>
                <a:latin typeface="Aileron Italics"/>
                <a:ea typeface="Aileron Italics"/>
                <a:cs typeface="Aileron Italics"/>
                <a:sym typeface="Aileron Italics"/>
              </a:rPr>
              <a:t>QR Code</a:t>
            </a:r>
          </a:p>
        </p:txBody>
      </p:sp>
      <p:grpSp>
        <p:nvGrpSpPr>
          <p:cNvPr id="8" name="Group 8"/>
          <p:cNvGrpSpPr/>
          <p:nvPr/>
        </p:nvGrpSpPr>
        <p:grpSpPr>
          <a:xfrm>
            <a:off x="5195037" y="5862955"/>
            <a:ext cx="3710838" cy="1330146"/>
            <a:chOff x="0" y="0"/>
            <a:chExt cx="4947783" cy="1773528"/>
          </a:xfrm>
        </p:grpSpPr>
        <p:sp>
          <p:nvSpPr>
            <p:cNvPr id="9" name="TextBox 9"/>
            <p:cNvSpPr txBox="1"/>
            <p:nvPr/>
          </p:nvSpPr>
          <p:spPr>
            <a:xfrm>
              <a:off x="0" y="-38100"/>
              <a:ext cx="4947783" cy="647691"/>
            </a:xfrm>
            <a:prstGeom prst="rect">
              <a:avLst/>
            </a:prstGeom>
          </p:spPr>
          <p:txBody>
            <a:bodyPr lIns="0" tIns="0" rIns="0" bIns="0" rtlCol="0" anchor="t">
              <a:spAutoFit/>
            </a:bodyPr>
            <a:lstStyle/>
            <a:p>
              <a:pPr marL="0" lvl="0" indent="0" algn="ctr">
                <a:lnSpc>
                  <a:spcPts val="3900"/>
                </a:lnSpc>
              </a:pPr>
              <a:r>
                <a:rPr lang="en-US" sz="3000" i="1" spc="270">
                  <a:solidFill>
                    <a:srgbClr val="FFFFFF"/>
                  </a:solidFill>
                  <a:latin typeface="Aileron Italics"/>
                  <a:ea typeface="Aileron Italics"/>
                  <a:cs typeface="Aileron Italics"/>
                  <a:sym typeface="Aileron Italics"/>
                </a:rPr>
                <a:t>Email</a:t>
              </a:r>
            </a:p>
          </p:txBody>
        </p:sp>
        <p:sp>
          <p:nvSpPr>
            <p:cNvPr id="10" name="TextBox 10"/>
            <p:cNvSpPr txBox="1"/>
            <p:nvPr/>
          </p:nvSpPr>
          <p:spPr>
            <a:xfrm>
              <a:off x="0" y="1259619"/>
              <a:ext cx="4947783" cy="513909"/>
            </a:xfrm>
            <a:prstGeom prst="rect">
              <a:avLst/>
            </a:prstGeom>
          </p:spPr>
          <p:txBody>
            <a:bodyPr lIns="0" tIns="0" rIns="0" bIns="0" rtlCol="0" anchor="t">
              <a:spAutoFit/>
            </a:bodyPr>
            <a:lstStyle/>
            <a:p>
              <a:pPr marL="0" lvl="0" indent="0" algn="ctr">
                <a:lnSpc>
                  <a:spcPts val="3298"/>
                </a:lnSpc>
              </a:pPr>
              <a:r>
                <a:rPr lang="en-US" sz="2356" spc="117">
                  <a:solidFill>
                    <a:srgbClr val="FFFFFF"/>
                  </a:solidFill>
                  <a:latin typeface="Aileron"/>
                  <a:ea typeface="Aileron"/>
                  <a:cs typeface="Aileron"/>
                  <a:sym typeface="Aileron"/>
                </a:rPr>
                <a:t>deanofstudents@luc.edu</a:t>
              </a:r>
            </a:p>
          </p:txBody>
        </p:sp>
      </p:grpSp>
      <p:grpSp>
        <p:nvGrpSpPr>
          <p:cNvPr id="11" name="Group 11"/>
          <p:cNvGrpSpPr/>
          <p:nvPr/>
        </p:nvGrpSpPr>
        <p:grpSpPr>
          <a:xfrm>
            <a:off x="9372600" y="5862955"/>
            <a:ext cx="3710838" cy="1371625"/>
            <a:chOff x="0" y="0"/>
            <a:chExt cx="4947783" cy="1828834"/>
          </a:xfrm>
        </p:grpSpPr>
        <p:sp>
          <p:nvSpPr>
            <p:cNvPr id="12" name="TextBox 12"/>
            <p:cNvSpPr txBox="1"/>
            <p:nvPr/>
          </p:nvSpPr>
          <p:spPr>
            <a:xfrm>
              <a:off x="0" y="-38100"/>
              <a:ext cx="4947783" cy="647691"/>
            </a:xfrm>
            <a:prstGeom prst="rect">
              <a:avLst/>
            </a:prstGeom>
          </p:spPr>
          <p:txBody>
            <a:bodyPr lIns="0" tIns="0" rIns="0" bIns="0" rtlCol="0" anchor="t">
              <a:spAutoFit/>
            </a:bodyPr>
            <a:lstStyle/>
            <a:p>
              <a:pPr marL="0" lvl="0" indent="0" algn="ctr">
                <a:lnSpc>
                  <a:spcPts val="3900"/>
                </a:lnSpc>
              </a:pPr>
              <a:r>
                <a:rPr lang="en-US" sz="3000" i="1" spc="270">
                  <a:solidFill>
                    <a:srgbClr val="FFFFFF"/>
                  </a:solidFill>
                  <a:latin typeface="Aileron Italics"/>
                  <a:ea typeface="Aileron Italics"/>
                  <a:cs typeface="Aileron Italics"/>
                  <a:sym typeface="Aileron Italics"/>
                </a:rPr>
                <a:t>Telephone</a:t>
              </a:r>
            </a:p>
          </p:txBody>
        </p:sp>
        <p:sp>
          <p:nvSpPr>
            <p:cNvPr id="13" name="TextBox 13"/>
            <p:cNvSpPr txBox="1"/>
            <p:nvPr/>
          </p:nvSpPr>
          <p:spPr>
            <a:xfrm>
              <a:off x="0" y="1250094"/>
              <a:ext cx="4947783" cy="578740"/>
            </a:xfrm>
            <a:prstGeom prst="rect">
              <a:avLst/>
            </a:prstGeom>
          </p:spPr>
          <p:txBody>
            <a:bodyPr lIns="0" tIns="0" rIns="0" bIns="0" rtlCol="0" anchor="t">
              <a:spAutoFit/>
            </a:bodyPr>
            <a:lstStyle/>
            <a:p>
              <a:pPr marL="0" lvl="0" indent="0" algn="ctr">
                <a:lnSpc>
                  <a:spcPts val="3640"/>
                </a:lnSpc>
              </a:pPr>
              <a:r>
                <a:rPr lang="en-US" sz="2600" spc="130">
                  <a:solidFill>
                    <a:srgbClr val="FFFFFF"/>
                  </a:solidFill>
                  <a:latin typeface="Aileron"/>
                  <a:ea typeface="Aileron"/>
                  <a:cs typeface="Aileron"/>
                  <a:sym typeface="Aileron"/>
                </a:rPr>
                <a:t>773.508.8840</a:t>
              </a:r>
            </a:p>
          </p:txBody>
        </p:sp>
      </p:grpSp>
      <p:grpSp>
        <p:nvGrpSpPr>
          <p:cNvPr id="14" name="Group 14"/>
          <p:cNvGrpSpPr/>
          <p:nvPr/>
        </p:nvGrpSpPr>
        <p:grpSpPr>
          <a:xfrm>
            <a:off x="1020875" y="5862955"/>
            <a:ext cx="3710838" cy="1740247"/>
            <a:chOff x="0" y="0"/>
            <a:chExt cx="4947783" cy="2320330"/>
          </a:xfrm>
        </p:grpSpPr>
        <p:sp>
          <p:nvSpPr>
            <p:cNvPr id="15" name="TextBox 15"/>
            <p:cNvSpPr txBox="1"/>
            <p:nvPr/>
          </p:nvSpPr>
          <p:spPr>
            <a:xfrm>
              <a:off x="0" y="-38100"/>
              <a:ext cx="4947783" cy="647691"/>
            </a:xfrm>
            <a:prstGeom prst="rect">
              <a:avLst/>
            </a:prstGeom>
          </p:spPr>
          <p:txBody>
            <a:bodyPr lIns="0" tIns="0" rIns="0" bIns="0" rtlCol="0" anchor="t">
              <a:spAutoFit/>
            </a:bodyPr>
            <a:lstStyle/>
            <a:p>
              <a:pPr marL="0" lvl="0" indent="0" algn="ctr">
                <a:lnSpc>
                  <a:spcPts val="3900"/>
                </a:lnSpc>
              </a:pPr>
              <a:r>
                <a:rPr lang="en-US" sz="3000" i="1" spc="270">
                  <a:solidFill>
                    <a:srgbClr val="FFFFFF"/>
                  </a:solidFill>
                  <a:latin typeface="Aileron Italics"/>
                  <a:ea typeface="Aileron Italics"/>
                  <a:cs typeface="Aileron Italics"/>
                  <a:sym typeface="Aileron Italics"/>
                </a:rPr>
                <a:t>Main Office</a:t>
              </a:r>
            </a:p>
          </p:txBody>
        </p:sp>
        <p:sp>
          <p:nvSpPr>
            <p:cNvPr id="16" name="TextBox 16"/>
            <p:cNvSpPr txBox="1"/>
            <p:nvPr/>
          </p:nvSpPr>
          <p:spPr>
            <a:xfrm>
              <a:off x="0" y="1259619"/>
              <a:ext cx="4947783" cy="1060711"/>
            </a:xfrm>
            <a:prstGeom prst="rect">
              <a:avLst/>
            </a:prstGeom>
          </p:spPr>
          <p:txBody>
            <a:bodyPr lIns="0" tIns="0" rIns="0" bIns="0" rtlCol="0" anchor="t">
              <a:spAutoFit/>
            </a:bodyPr>
            <a:lstStyle/>
            <a:p>
              <a:pPr marL="0" lvl="0" indent="0" algn="ctr">
                <a:lnSpc>
                  <a:spcPts val="3269"/>
                </a:lnSpc>
              </a:pPr>
              <a:r>
                <a:rPr lang="en-US" sz="2335" spc="116">
                  <a:solidFill>
                    <a:srgbClr val="FFFFFF"/>
                  </a:solidFill>
                  <a:latin typeface="Aileron"/>
                  <a:ea typeface="Aileron"/>
                  <a:cs typeface="Aileron"/>
                  <a:sym typeface="Aileron"/>
                </a:rPr>
                <a:t>Damen Student Center,</a:t>
              </a:r>
            </a:p>
            <a:p>
              <a:pPr marL="0" lvl="0" indent="0" algn="ctr">
                <a:lnSpc>
                  <a:spcPts val="3269"/>
                </a:lnSpc>
              </a:pPr>
              <a:r>
                <a:rPr lang="en-US" sz="2335" spc="116">
                  <a:solidFill>
                    <a:srgbClr val="FFFFFF"/>
                  </a:solidFill>
                  <a:latin typeface="Aileron"/>
                  <a:ea typeface="Aileron"/>
                  <a:cs typeface="Aileron"/>
                  <a:sym typeface="Aileron"/>
                </a:rPr>
                <a:t>Suite 300</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217A3C2B98E64393EB24EBCE88C32F" ma:contentTypeVersion="25" ma:contentTypeDescription="Create a new document." ma:contentTypeScope="" ma:versionID="3681d53a38849464c0476f84b166d52a">
  <xsd:schema xmlns:xsd="http://www.w3.org/2001/XMLSchema" xmlns:xs="http://www.w3.org/2001/XMLSchema" xmlns:p="http://schemas.microsoft.com/office/2006/metadata/properties" xmlns:ns1="http://schemas.microsoft.com/sharepoint/v3" xmlns:ns2="0cbc622f-1b06-4b8d-8107-58cb716a65b8" xmlns:ns3="3c58f697-d289-4a98-874a-0e08f44ca619" targetNamespace="http://schemas.microsoft.com/office/2006/metadata/properties" ma:root="true" ma:fieldsID="0f5f1bcfbb4feab59db71f883a19d33e" ns1:_="" ns2:_="" ns3:_="">
    <xsd:import namespace="http://schemas.microsoft.com/sharepoint/v3"/>
    <xsd:import namespace="0cbc622f-1b06-4b8d-8107-58cb716a65b8"/>
    <xsd:import namespace="3c58f697-d289-4a98-874a-0e08f44ca61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1:_ip_UnifiedCompliancePolicyProperties" minOccurs="0"/>
                <xsd:element ref="ns1:_ip_UnifiedCompliancePolicyUIAction"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MediaServiceObjectDetectorVersions" minOccurs="0"/>
                <xsd:element ref="ns3:MediaServiceSearchProperties" minOccurs="0"/>
                <xsd:element ref="ns3:FolderOwner" minOccurs="0"/>
                <xsd:element ref="ns3:testing"/>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bc622f-1b06-4b8d-8107-58cb716a65b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9bd95821-eef4-42c0-8b29-b5cae026320e}" ma:internalName="TaxCatchAll" ma:showField="CatchAllData" ma:web="0cbc622f-1b06-4b8d-8107-58cb716a65b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c58f697-d289-4a98-874a-0e08f44ca61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ea81705-40ef-4f82-8f09-2686234d89a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FolderOwner" ma:index="27" nillable="true" ma:displayName="Folder Owner" ma:format="Dropdown" ma:list="UserInfo" ma:SharePointGroup="0" ma:internalName="Folder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testing" ma:index="28" ma:displayName="testing" ma:format="Dropdown" ma:internalName="testing">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esting xmlns="3c58f697-d289-4a98-874a-0e08f44ca619"/>
    <lcf76f155ced4ddcb4097134ff3c332f xmlns="3c58f697-d289-4a98-874a-0e08f44ca619">
      <Terms xmlns="http://schemas.microsoft.com/office/infopath/2007/PartnerControls"/>
    </lcf76f155ced4ddcb4097134ff3c332f>
    <_ip_UnifiedCompliancePolicyProperties xmlns="http://schemas.microsoft.com/sharepoint/v3" xsi:nil="true"/>
    <FolderOwner xmlns="3c58f697-d289-4a98-874a-0e08f44ca619">
      <UserInfo>
        <DisplayName/>
        <AccountId xsi:nil="true"/>
        <AccountType/>
      </UserInfo>
    </FolderOwner>
    <TaxCatchAll xmlns="0cbc622f-1b06-4b8d-8107-58cb716a65b8" xsi:nil="true"/>
  </documentManagement>
</p:properties>
</file>

<file path=customXml/itemProps1.xml><?xml version="1.0" encoding="utf-8"?>
<ds:datastoreItem xmlns:ds="http://schemas.openxmlformats.org/officeDocument/2006/customXml" ds:itemID="{993EC160-F9BB-4F58-8E4C-F9926A95DA24}"/>
</file>

<file path=customXml/itemProps2.xml><?xml version="1.0" encoding="utf-8"?>
<ds:datastoreItem xmlns:ds="http://schemas.openxmlformats.org/officeDocument/2006/customXml" ds:itemID="{0E11E222-A711-4AAD-B15A-D5664387601C}"/>
</file>

<file path=customXml/itemProps3.xml><?xml version="1.0" encoding="utf-8"?>
<ds:datastoreItem xmlns:ds="http://schemas.openxmlformats.org/officeDocument/2006/customXml" ds:itemID="{A64B8CE1-7FB3-4273-BA9D-5C46A8159DED}"/>
</file>

<file path=docProps/app.xml><?xml version="1.0" encoding="utf-8"?>
<Properties xmlns="http://schemas.openxmlformats.org/officeDocument/2006/extended-properties" xmlns:vt="http://schemas.openxmlformats.org/officeDocument/2006/docPropsVTypes">
  <TotalTime>263</TotalTime>
  <Words>1538</Words>
  <Application>Microsoft Office PowerPoint</Application>
  <PresentationFormat>Custom</PresentationFormat>
  <Paragraphs>143</Paragraphs>
  <Slides>10</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Montserrat</vt:lpstr>
      <vt:lpstr>Asap Condensed Bold</vt:lpstr>
      <vt:lpstr>Arial</vt:lpstr>
      <vt:lpstr>Arial Bold Italics</vt:lpstr>
      <vt:lpstr>Aileron Italics</vt:lpstr>
      <vt:lpstr>Asap Condensed Bold Italics</vt:lpstr>
      <vt:lpstr>Calibri</vt:lpstr>
      <vt:lpstr>Aileron</vt:lpstr>
      <vt:lpstr>Aptos</vt:lpstr>
      <vt:lpstr>Arial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CURA 2024 for Student Leaders</dc:title>
  <dc:creator>Maher Sheahan, Samantha</dc:creator>
  <cp:lastModifiedBy>Maher Sheahan, Samantha</cp:lastModifiedBy>
  <cp:revision>10</cp:revision>
  <cp:lastPrinted>2025-08-08T15:02:31Z</cp:lastPrinted>
  <dcterms:created xsi:type="dcterms:W3CDTF">2006-08-16T00:00:00Z</dcterms:created>
  <dcterms:modified xsi:type="dcterms:W3CDTF">2026-08-17T14:04:10Z</dcterms:modified>
  <dc:identifier>DAGF_YTaLhg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0x010100B6217A3C2B98E64393EB24EBCE88C32F</vt:lpwstr>
  </property>
</Properties>
</file>